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9" r:id="rId4"/>
    <p:sldId id="258" r:id="rId5"/>
    <p:sldId id="260" r:id="rId6"/>
    <p:sldId id="261" r:id="rId7"/>
    <p:sldId id="262" r:id="rId8"/>
    <p:sldId id="268" r:id="rId9"/>
    <p:sldId id="284" r:id="rId10"/>
    <p:sldId id="265" r:id="rId11"/>
    <p:sldId id="264" r:id="rId12"/>
    <p:sldId id="266" r:id="rId13"/>
    <p:sldId id="285" r:id="rId14"/>
    <p:sldId id="283" r:id="rId15"/>
    <p:sldId id="289" r:id="rId16"/>
    <p:sldId id="290" r:id="rId17"/>
    <p:sldId id="291" r:id="rId18"/>
    <p:sldId id="292" r:id="rId19"/>
    <p:sldId id="293" r:id="rId20"/>
    <p:sldId id="282" r:id="rId21"/>
    <p:sldId id="26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8"/>
    <a:srgbClr val="BCA37F"/>
    <a:srgbClr val="E2C799"/>
    <a:srgbClr val="F0F0F0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0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C556E-F189-440F-9905-9C98797D7A87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00CB0-AEEB-4D43-9F05-F115366372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317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2149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597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765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碳排 探費 炭泉</a:t>
            </a:r>
            <a:r>
              <a:rPr lang="en-US" altLang="zh-TW" dirty="0"/>
              <a:t>+</a:t>
            </a:r>
            <a:r>
              <a:rPr lang="zh-TW" altLang="en-US" dirty="0"/>
              <a:t>一頁講看看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525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碳排 探費 炭泉</a:t>
            </a:r>
            <a:r>
              <a:rPr lang="en-US" altLang="zh-TW" dirty="0"/>
              <a:t>+</a:t>
            </a:r>
            <a:r>
              <a:rPr lang="zh-TW" altLang="en-US" dirty="0"/>
              <a:t>一頁講看看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48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692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924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8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57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92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69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84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00CB0-AEEB-4D43-9F05-F1153663720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158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9725" y="6356350"/>
            <a:ext cx="2743200" cy="365125"/>
          </a:xfrm>
        </p:spPr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69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01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54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76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2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92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341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44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988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36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28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9AFA-0F51-49FE-B8A4-935EEB7F1470}" type="datetimeFigureOut">
              <a:rPr lang="zh-TW" altLang="en-US" smtClean="0"/>
              <a:t>2024/8/6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21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07B1-072B-4AA8-9FEF-7C044C45664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783E37-8158-2BB8-3BA1-7540280CC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1"/>
          <a:stretch/>
        </p:blipFill>
        <p:spPr>
          <a:xfrm>
            <a:off x="0" y="-2343"/>
            <a:ext cx="12192000" cy="2325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3861FD8-5234-5519-99BA-5B0426F1F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t="19130" r="79890" b="32798"/>
          <a:stretch/>
        </p:blipFill>
        <p:spPr>
          <a:xfrm>
            <a:off x="56975" y="136525"/>
            <a:ext cx="1375649" cy="6078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55D54BB-B194-16E0-803C-5ABEED4A9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38328" r="53895" b="38166"/>
          <a:stretch/>
        </p:blipFill>
        <p:spPr>
          <a:xfrm>
            <a:off x="91159" y="663254"/>
            <a:ext cx="2271042" cy="2972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5555EC9-31B0-B4DA-F23E-991712CFA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62891" r="2479" b="13603"/>
          <a:stretch/>
        </p:blipFill>
        <p:spPr>
          <a:xfrm>
            <a:off x="56975" y="912630"/>
            <a:ext cx="12135025" cy="2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ESG對企業重要嗎？透過愛心捐贈能否落實社會責任？ | 立偉電子｜立遠生醫股份有限公司">
            <a:extLst>
              <a:ext uri="{FF2B5EF4-FFF2-40B4-BE49-F238E27FC236}">
                <a16:creationId xmlns:a16="http://schemas.microsoft.com/office/drawing/2014/main" id="{AD884BD3-4CFE-6E29-B9FC-40A4E11B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230" b="2802"/>
          <a:stretch>
            <a:fillRect/>
          </a:stretch>
        </p:blipFill>
        <p:spPr bwMode="auto">
          <a:xfrm>
            <a:off x="6444398" y="1131728"/>
            <a:ext cx="7896411" cy="5243672"/>
          </a:xfrm>
          <a:custGeom>
            <a:avLst/>
            <a:gdLst>
              <a:gd name="connsiteX0" fmla="*/ 5804990 w 7818844"/>
              <a:gd name="connsiteY0" fmla="*/ 3555247 h 5192163"/>
              <a:gd name="connsiteX1" fmla="*/ 7818844 w 7818844"/>
              <a:gd name="connsiteY1" fmla="*/ 3555247 h 5192163"/>
              <a:gd name="connsiteX2" fmla="*/ 7818844 w 7818844"/>
              <a:gd name="connsiteY2" fmla="*/ 3564077 h 5192163"/>
              <a:gd name="connsiteX3" fmla="*/ 6814640 w 7818844"/>
              <a:gd name="connsiteY3" fmla="*/ 5192163 h 5192163"/>
              <a:gd name="connsiteX4" fmla="*/ 1140176 w 7818844"/>
              <a:gd name="connsiteY4" fmla="*/ 3529403 h 5192163"/>
              <a:gd name="connsiteX5" fmla="*/ 3159476 w 7818844"/>
              <a:gd name="connsiteY5" fmla="*/ 3529403 h 5192163"/>
              <a:gd name="connsiteX6" fmla="*/ 2149826 w 7818844"/>
              <a:gd name="connsiteY6" fmla="*/ 5166319 h 5192163"/>
              <a:gd name="connsiteX7" fmla="*/ 1009650 w 7818844"/>
              <a:gd name="connsiteY7" fmla="*/ 3523837 h 5192163"/>
              <a:gd name="connsiteX8" fmla="*/ 2019300 w 7818844"/>
              <a:gd name="connsiteY8" fmla="*/ 5160753 h 5192163"/>
              <a:gd name="connsiteX9" fmla="*/ 0 w 7818844"/>
              <a:gd name="connsiteY9" fmla="*/ 5160753 h 5192163"/>
              <a:gd name="connsiteX10" fmla="*/ 5576231 w 7818844"/>
              <a:gd name="connsiteY10" fmla="*/ 3511377 h 5192163"/>
              <a:gd name="connsiteX11" fmla="*/ 6585881 w 7818844"/>
              <a:gd name="connsiteY11" fmla="*/ 5148293 h 5192163"/>
              <a:gd name="connsiteX12" fmla="*/ 4566581 w 7818844"/>
              <a:gd name="connsiteY12" fmla="*/ 5148293 h 5192163"/>
              <a:gd name="connsiteX13" fmla="*/ 3284167 w 7818844"/>
              <a:gd name="connsiteY13" fmla="*/ 3511029 h 5192163"/>
              <a:gd name="connsiteX14" fmla="*/ 4293817 w 7818844"/>
              <a:gd name="connsiteY14" fmla="*/ 5147945 h 5192163"/>
              <a:gd name="connsiteX15" fmla="*/ 2274517 w 7818844"/>
              <a:gd name="connsiteY15" fmla="*/ 5147945 h 5192163"/>
              <a:gd name="connsiteX16" fmla="*/ 3433451 w 7818844"/>
              <a:gd name="connsiteY16" fmla="*/ 3507976 h 5192163"/>
              <a:gd name="connsiteX17" fmla="*/ 5452751 w 7818844"/>
              <a:gd name="connsiteY17" fmla="*/ 3507976 h 5192163"/>
              <a:gd name="connsiteX18" fmla="*/ 4443101 w 7818844"/>
              <a:gd name="connsiteY18" fmla="*/ 5144892 h 5192163"/>
              <a:gd name="connsiteX19" fmla="*/ 6730516 w 7818844"/>
              <a:gd name="connsiteY19" fmla="*/ 1788433 h 5192163"/>
              <a:gd name="connsiteX20" fmla="*/ 7740166 w 7818844"/>
              <a:gd name="connsiteY20" fmla="*/ 3425349 h 5192163"/>
              <a:gd name="connsiteX21" fmla="*/ 5720866 w 7818844"/>
              <a:gd name="connsiteY21" fmla="*/ 3425349 h 5192163"/>
              <a:gd name="connsiteX22" fmla="*/ 2154463 w 7818844"/>
              <a:gd name="connsiteY22" fmla="*/ 1781221 h 5192163"/>
              <a:gd name="connsiteX23" fmla="*/ 3164113 w 7818844"/>
              <a:gd name="connsiteY23" fmla="*/ 3418137 h 5192163"/>
              <a:gd name="connsiteX24" fmla="*/ 1144813 w 7818844"/>
              <a:gd name="connsiteY24" fmla="*/ 3418137 h 5192163"/>
              <a:gd name="connsiteX25" fmla="*/ 4576020 w 7818844"/>
              <a:gd name="connsiteY25" fmla="*/ 1777800 h 5192163"/>
              <a:gd name="connsiteX26" fmla="*/ 6595320 w 7818844"/>
              <a:gd name="connsiteY26" fmla="*/ 1777800 h 5192163"/>
              <a:gd name="connsiteX27" fmla="*/ 5585670 w 7818844"/>
              <a:gd name="connsiteY27" fmla="*/ 3414716 h 5192163"/>
              <a:gd name="connsiteX28" fmla="*/ 2261301 w 7818844"/>
              <a:gd name="connsiteY28" fmla="*/ 1770652 h 5192163"/>
              <a:gd name="connsiteX29" fmla="*/ 4280601 w 7818844"/>
              <a:gd name="connsiteY29" fmla="*/ 1770652 h 5192163"/>
              <a:gd name="connsiteX30" fmla="*/ 3270951 w 7818844"/>
              <a:gd name="connsiteY30" fmla="*/ 3407568 h 5192163"/>
              <a:gd name="connsiteX31" fmla="*/ 4415797 w 7818844"/>
              <a:gd name="connsiteY31" fmla="*/ 1745874 h 5192163"/>
              <a:gd name="connsiteX32" fmla="*/ 5425447 w 7818844"/>
              <a:gd name="connsiteY32" fmla="*/ 3382790 h 5192163"/>
              <a:gd name="connsiteX33" fmla="*/ 3406147 w 7818844"/>
              <a:gd name="connsiteY33" fmla="*/ 3382790 h 5192163"/>
              <a:gd name="connsiteX34" fmla="*/ 3398652 w 7818844"/>
              <a:gd name="connsiteY34" fmla="*/ 17510 h 5192163"/>
              <a:gd name="connsiteX35" fmla="*/ 5417952 w 7818844"/>
              <a:gd name="connsiteY35" fmla="*/ 17510 h 5192163"/>
              <a:gd name="connsiteX36" fmla="*/ 4408302 w 7818844"/>
              <a:gd name="connsiteY36" fmla="*/ 1654425 h 5192163"/>
              <a:gd name="connsiteX37" fmla="*/ 3267028 w 7818844"/>
              <a:gd name="connsiteY37" fmla="*/ 8134 h 5192163"/>
              <a:gd name="connsiteX38" fmla="*/ 4276678 w 7818844"/>
              <a:gd name="connsiteY38" fmla="*/ 1645049 h 5192163"/>
              <a:gd name="connsiteX39" fmla="*/ 2257378 w 7818844"/>
              <a:gd name="connsiteY39" fmla="*/ 1645049 h 5192163"/>
              <a:gd name="connsiteX40" fmla="*/ 5549576 w 7818844"/>
              <a:gd name="connsiteY40" fmla="*/ 0 h 5192163"/>
              <a:gd name="connsiteX41" fmla="*/ 6559226 w 7818844"/>
              <a:gd name="connsiteY41" fmla="*/ 1636915 h 5192163"/>
              <a:gd name="connsiteX42" fmla="*/ 4539926 w 7818844"/>
              <a:gd name="connsiteY42" fmla="*/ 1636915 h 519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818844" h="5192163">
                <a:moveTo>
                  <a:pt x="5804990" y="3555247"/>
                </a:moveTo>
                <a:lnTo>
                  <a:pt x="7818844" y="3555247"/>
                </a:lnTo>
                <a:lnTo>
                  <a:pt x="7818844" y="3564077"/>
                </a:lnTo>
                <a:lnTo>
                  <a:pt x="6814640" y="5192163"/>
                </a:lnTo>
                <a:close/>
                <a:moveTo>
                  <a:pt x="1140176" y="3529403"/>
                </a:moveTo>
                <a:lnTo>
                  <a:pt x="3159476" y="3529403"/>
                </a:lnTo>
                <a:lnTo>
                  <a:pt x="2149826" y="5166319"/>
                </a:lnTo>
                <a:close/>
                <a:moveTo>
                  <a:pt x="1009650" y="3523837"/>
                </a:moveTo>
                <a:lnTo>
                  <a:pt x="2019300" y="5160753"/>
                </a:lnTo>
                <a:lnTo>
                  <a:pt x="0" y="5160753"/>
                </a:lnTo>
                <a:close/>
                <a:moveTo>
                  <a:pt x="5576231" y="3511377"/>
                </a:moveTo>
                <a:lnTo>
                  <a:pt x="6585881" y="5148293"/>
                </a:lnTo>
                <a:lnTo>
                  <a:pt x="4566581" y="5148293"/>
                </a:lnTo>
                <a:close/>
                <a:moveTo>
                  <a:pt x="3284167" y="3511029"/>
                </a:moveTo>
                <a:lnTo>
                  <a:pt x="4293817" y="5147945"/>
                </a:lnTo>
                <a:lnTo>
                  <a:pt x="2274517" y="5147945"/>
                </a:lnTo>
                <a:close/>
                <a:moveTo>
                  <a:pt x="3433451" y="3507976"/>
                </a:moveTo>
                <a:lnTo>
                  <a:pt x="5452751" y="3507976"/>
                </a:lnTo>
                <a:lnTo>
                  <a:pt x="4443101" y="5144892"/>
                </a:lnTo>
                <a:close/>
                <a:moveTo>
                  <a:pt x="6730516" y="1788433"/>
                </a:moveTo>
                <a:lnTo>
                  <a:pt x="7740166" y="3425349"/>
                </a:lnTo>
                <a:lnTo>
                  <a:pt x="5720866" y="3425349"/>
                </a:lnTo>
                <a:close/>
                <a:moveTo>
                  <a:pt x="2154463" y="1781221"/>
                </a:moveTo>
                <a:lnTo>
                  <a:pt x="3164113" y="3418137"/>
                </a:lnTo>
                <a:lnTo>
                  <a:pt x="1144813" y="3418137"/>
                </a:lnTo>
                <a:close/>
                <a:moveTo>
                  <a:pt x="4576020" y="1777800"/>
                </a:moveTo>
                <a:lnTo>
                  <a:pt x="6595320" y="1777800"/>
                </a:lnTo>
                <a:lnTo>
                  <a:pt x="5585670" y="3414716"/>
                </a:lnTo>
                <a:close/>
                <a:moveTo>
                  <a:pt x="2261301" y="1770652"/>
                </a:moveTo>
                <a:lnTo>
                  <a:pt x="4280601" y="1770652"/>
                </a:lnTo>
                <a:lnTo>
                  <a:pt x="3270951" y="3407568"/>
                </a:lnTo>
                <a:close/>
                <a:moveTo>
                  <a:pt x="4415797" y="1745874"/>
                </a:moveTo>
                <a:lnTo>
                  <a:pt x="5425447" y="3382790"/>
                </a:lnTo>
                <a:lnTo>
                  <a:pt x="3406147" y="3382790"/>
                </a:lnTo>
                <a:close/>
                <a:moveTo>
                  <a:pt x="3398652" y="17510"/>
                </a:moveTo>
                <a:lnTo>
                  <a:pt x="5417952" y="17510"/>
                </a:lnTo>
                <a:lnTo>
                  <a:pt x="4408302" y="1654425"/>
                </a:lnTo>
                <a:close/>
                <a:moveTo>
                  <a:pt x="3267028" y="8134"/>
                </a:moveTo>
                <a:lnTo>
                  <a:pt x="4276678" y="1645049"/>
                </a:lnTo>
                <a:lnTo>
                  <a:pt x="2257378" y="1645049"/>
                </a:lnTo>
                <a:close/>
                <a:moveTo>
                  <a:pt x="5549576" y="0"/>
                </a:moveTo>
                <a:lnTo>
                  <a:pt x="6559226" y="1636915"/>
                </a:lnTo>
                <a:lnTo>
                  <a:pt x="4539926" y="16369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7491F8AD-9C56-4324-B5A9-AEEDA6C7F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45" y="1894793"/>
            <a:ext cx="8045624" cy="1478508"/>
          </a:xfrm>
        </p:spPr>
        <p:txBody>
          <a:bodyPr>
            <a:noAutofit/>
          </a:bodyPr>
          <a:lstStyle/>
          <a:p>
            <a:pPr algn="l"/>
            <a:r>
              <a:rPr lang="en-US" altLang="zh-TW" sz="4000" b="1" dirty="0">
                <a:ln w="0"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Intelligent and Sustainable Precision Machining System APP based on ESG Carbon Emission Visibility and Reduction</a:t>
            </a:r>
            <a:endParaRPr lang="zh-TW" altLang="en-US" sz="4000" b="1" dirty="0">
              <a:ln w="0"/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CC837AA8-3647-49FA-A06C-BB3B28416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37732" y="4089596"/>
            <a:ext cx="8362872" cy="2620175"/>
          </a:xfrm>
        </p:spPr>
        <p:txBody>
          <a:bodyPr>
            <a:noAutofit/>
          </a:bodyPr>
          <a:lstStyle/>
          <a:p>
            <a:pPr algn="l"/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algn="l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隊伍名稱：綠色製造碳減家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algn="l">
              <a:spcBef>
                <a:spcPts val="2400"/>
              </a:spcBef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隊員姓名：許子為、黃丞聖、卓星佑、蘇致安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2400"/>
              </a:spcBef>
            </a:pP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	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指導教授：蔡明義、劉又齊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C3E9FD4-068A-4B62-9154-6B2340D90401}"/>
              </a:ext>
            </a:extLst>
          </p:cNvPr>
          <p:cNvCxnSpPr>
            <a:cxnSpLocks/>
          </p:cNvCxnSpPr>
          <p:nvPr/>
        </p:nvCxnSpPr>
        <p:spPr>
          <a:xfrm>
            <a:off x="271537" y="3468026"/>
            <a:ext cx="7815188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EB3DFA36-C1CE-1EA0-AC88-F198DF0F1861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1</a:t>
            </a:fld>
            <a:endParaRPr lang="zh-CN" altLang="en-US" sz="2000" dirty="0"/>
          </a:p>
        </p:txBody>
      </p:sp>
      <p:pic>
        <p:nvPicPr>
          <p:cNvPr id="1026" name="Picture 2" descr="NCUT國立勤益科技大學| Facebook">
            <a:extLst>
              <a:ext uri="{FF2B5EF4-FFF2-40B4-BE49-F238E27FC236}">
                <a16:creationId xmlns:a16="http://schemas.microsoft.com/office/drawing/2014/main" id="{EBEF95BB-037D-FA92-40DB-85BAE8C55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8" y="3707672"/>
            <a:ext cx="3208794" cy="8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70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9722A0D-E6C5-DF53-533C-58520009B33F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能耗預測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212666-11DC-6071-8C24-2DF6D21538D1}"/>
              </a:ext>
            </a:extLst>
          </p:cNvPr>
          <p:cNvSpPr/>
          <p:nvPr/>
        </p:nvSpPr>
        <p:spPr>
          <a:xfrm>
            <a:off x="409747" y="1086369"/>
            <a:ext cx="11372505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1D-CNN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一維卷積技術建置預測模型，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提供創新的能耗預測方法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，輸入項分別為工件材質、加工刀片、切削速度、進給速度、切削深度等加工關鍵參數，輸出項為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加工能耗</a:t>
            </a:r>
            <a:r>
              <a:rPr lang="en-US" altLang="zh-TW" sz="2000" b="1" dirty="0" err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Ec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經實機驗證，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能耗預測準確度平均達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90%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以上，並透過終身學習演算法可持續學習不同工件特性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016A711-C0E2-A71C-32B3-DA43FBB193CB}"/>
              </a:ext>
            </a:extLst>
          </p:cNvPr>
          <p:cNvGrpSpPr/>
          <p:nvPr/>
        </p:nvGrpSpPr>
        <p:grpSpPr>
          <a:xfrm>
            <a:off x="1905096" y="2747641"/>
            <a:ext cx="9806098" cy="3931643"/>
            <a:chOff x="2078448" y="2747641"/>
            <a:chExt cx="9806098" cy="3931643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3EF48B7-9C43-D0A6-C197-EF3CE5185C8E}"/>
                </a:ext>
              </a:extLst>
            </p:cNvPr>
            <p:cNvSpPr txBox="1"/>
            <p:nvPr/>
          </p:nvSpPr>
          <p:spPr>
            <a:xfrm>
              <a:off x="2078448" y="6340730"/>
              <a:ext cx="2220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能耗預測介面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BFA1300-22F3-E2FD-E1C5-3775AC5E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0158" y="4617874"/>
              <a:ext cx="4591753" cy="1799903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81F53E5-F462-3E00-8F13-58D222612720}"/>
                </a:ext>
              </a:extLst>
            </p:cNvPr>
            <p:cNvSpPr txBox="1"/>
            <p:nvPr/>
          </p:nvSpPr>
          <p:spPr>
            <a:xfrm>
              <a:off x="6180252" y="4341520"/>
              <a:ext cx="2220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模型能耗預測結果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1A738249-5E37-FD94-B595-871BC5DB74F0}"/>
                </a:ext>
              </a:extLst>
            </p:cNvPr>
            <p:cNvSpPr txBox="1"/>
            <p:nvPr/>
          </p:nvSpPr>
          <p:spPr>
            <a:xfrm>
              <a:off x="9246644" y="4330454"/>
              <a:ext cx="22203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終身學習演算法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5B89B384-89BB-E87B-87F4-86DE1B04C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1330" y="2934783"/>
              <a:ext cx="2472115" cy="1419039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00AFE4F2-5152-779D-808F-A45BB49AE45B}"/>
                </a:ext>
              </a:extLst>
            </p:cNvPr>
            <p:cNvSpPr txBox="1"/>
            <p:nvPr/>
          </p:nvSpPr>
          <p:spPr>
            <a:xfrm>
              <a:off x="5876710" y="6337139"/>
              <a:ext cx="550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精度、能耗、時間預測類神經網路架構圖</a:t>
              </a: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341781F-BFC2-A26D-AE44-7A6E1856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3846" y="2747641"/>
              <a:ext cx="3380700" cy="1600229"/>
            </a:xfrm>
            <a:prstGeom prst="rect">
              <a:avLst/>
            </a:prstGeom>
          </p:spPr>
        </p:pic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AA473B-B175-390B-A1FE-2228F25C728A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10</a:t>
            </a:fld>
            <a:endParaRPr lang="zh-CN" altLang="en-US" sz="2000" dirty="0"/>
          </a:p>
        </p:txBody>
      </p:sp>
      <p:pic>
        <p:nvPicPr>
          <p:cNvPr id="7" name="20240703_111641">
            <a:hlinkClick r:id="" action="ppaction://media"/>
            <a:extLst>
              <a:ext uri="{FF2B5EF4-FFF2-40B4-BE49-F238E27FC236}">
                <a16:creationId xmlns:a16="http://schemas.microsoft.com/office/drawing/2014/main" id="{ABCEB14D-3250-0F28-6849-5B5E2E107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902" y="2772008"/>
            <a:ext cx="4636769" cy="3477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29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871785B-3EA3-87A4-FB7D-A4546241C93A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精度預測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27C8C68-060A-7722-FFBE-8D637054F5AB}"/>
              </a:ext>
            </a:extLst>
          </p:cNvPr>
          <p:cNvSpPr/>
          <p:nvPr/>
        </p:nvSpPr>
        <p:spPr>
          <a:xfrm>
            <a:off x="409747" y="1086369"/>
            <a:ext cx="11440131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1D-CNN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一維卷積技術建置預測模型，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提供創新的精度預測方法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，輸入項分別為工件材質、加工刀片、切削速度、進給速度及切削深度等加工關鍵參數，輸出項為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表面粗糙度</a:t>
            </a:r>
            <a:r>
              <a:rPr lang="en-US" altLang="zh-TW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值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經實機驗證，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精度預測準確度平均達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95%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以上，並透過終身學習演算法可持續學習不同工件特性。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6839304-1ECC-EBA7-1CEE-8B7FEE8BF039}"/>
              </a:ext>
            </a:extLst>
          </p:cNvPr>
          <p:cNvGrpSpPr/>
          <p:nvPr/>
        </p:nvGrpSpPr>
        <p:grpSpPr>
          <a:xfrm>
            <a:off x="1668786" y="2815217"/>
            <a:ext cx="9802614" cy="3844876"/>
            <a:chOff x="1788684" y="2994746"/>
            <a:chExt cx="9802614" cy="3844876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5942BE1-F3B3-F612-1A94-998981DBA740}"/>
                </a:ext>
              </a:extLst>
            </p:cNvPr>
            <p:cNvSpPr txBox="1"/>
            <p:nvPr/>
          </p:nvSpPr>
          <p:spPr>
            <a:xfrm>
              <a:off x="1788684" y="6501068"/>
              <a:ext cx="2376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精度預測介面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D795C96-D1A2-0309-29B6-D70A15BBED69}"/>
                </a:ext>
              </a:extLst>
            </p:cNvPr>
            <p:cNvSpPr txBox="1"/>
            <p:nvPr/>
          </p:nvSpPr>
          <p:spPr>
            <a:xfrm>
              <a:off x="5935267" y="6456118"/>
              <a:ext cx="5509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精度、能耗、時間預測類神經網路架構圖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8A21ADD-A98E-F323-1A0A-29068C312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9545" y="2994746"/>
              <a:ext cx="2481753" cy="1435982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D9B6CF0-13CC-EAA9-C1A5-1444A9FED06B}"/>
                </a:ext>
              </a:extLst>
            </p:cNvPr>
            <p:cNvSpPr txBox="1"/>
            <p:nvPr/>
          </p:nvSpPr>
          <p:spPr>
            <a:xfrm>
              <a:off x="5916607" y="4394160"/>
              <a:ext cx="2643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模型精度預測結果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3687DC2-2F79-F2F1-8BBB-E001F6456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06050" y="3000459"/>
              <a:ext cx="2472115" cy="1438105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4654A65-1D46-18E6-DE42-F78BCF3B5F08}"/>
                </a:ext>
              </a:extLst>
            </p:cNvPr>
            <p:cNvSpPr txBox="1"/>
            <p:nvPr/>
          </p:nvSpPr>
          <p:spPr>
            <a:xfrm>
              <a:off x="9109545" y="4401601"/>
              <a:ext cx="2376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表面粗糙度量測報告</a:t>
              </a:r>
              <a:endParaRPr lang="zh-TW" altLang="en-US" sz="1600" dirty="0">
                <a:ea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F2529A6-9132-44FD-8BC9-D0B5573A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801" y="4676021"/>
              <a:ext cx="4673102" cy="1831791"/>
            </a:xfrm>
            <a:prstGeom prst="rect">
              <a:avLst/>
            </a:prstGeom>
          </p:spPr>
        </p:pic>
      </p:grp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2CDCC86F-70DD-FBBE-6EEB-1BB48AEF7A3B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11</a:t>
            </a:fld>
            <a:endParaRPr lang="zh-CN" altLang="en-US" sz="2000" dirty="0"/>
          </a:p>
        </p:txBody>
      </p:sp>
      <p:pic>
        <p:nvPicPr>
          <p:cNvPr id="25" name="20240703_111743">
            <a:hlinkClick r:id="" action="ppaction://media"/>
            <a:extLst>
              <a:ext uri="{FF2B5EF4-FFF2-40B4-BE49-F238E27FC236}">
                <a16:creationId xmlns:a16="http://schemas.microsoft.com/office/drawing/2014/main" id="{924E4776-9FE2-C2EC-75F0-61D447F1D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150" y="2738353"/>
            <a:ext cx="4658110" cy="349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02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C244E73-8DC0-4DCA-B9C7-621682DD0660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能耗記錄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954223-06AA-288E-0E18-678699F9BEED}"/>
              </a:ext>
            </a:extLst>
          </p:cNvPr>
          <p:cNvSpPr/>
          <p:nvPr/>
        </p:nvSpPr>
        <p:spPr>
          <a:xfrm>
            <a:off x="409747" y="1086369"/>
            <a:ext cx="11372505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工程師透過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能耗優化功能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進行加工時，系統將自動記錄該筆加工資訊，提供工程師檢測每日所耗費能耗，做為調整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能耗優化頁面權重之依據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，修正最佳化加工參數結果，達到各廠商所需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低表面粗糙度、低加工能耗、短加工時間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之需求。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8A783A4-A2AE-5886-A371-7C8F2D95DA8C}"/>
              </a:ext>
            </a:extLst>
          </p:cNvPr>
          <p:cNvSpPr txBox="1"/>
          <p:nvPr/>
        </p:nvSpPr>
        <p:spPr>
          <a:xfrm>
            <a:off x="2140699" y="6425696"/>
            <a:ext cx="2477519" cy="35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能耗記錄介面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39346C0-9CD9-E7C0-7C29-AF8BE6DE8AE2}"/>
              </a:ext>
            </a:extLst>
          </p:cNvPr>
          <p:cNvGrpSpPr/>
          <p:nvPr/>
        </p:nvGrpSpPr>
        <p:grpSpPr>
          <a:xfrm>
            <a:off x="6308635" y="3568959"/>
            <a:ext cx="481883" cy="463604"/>
            <a:chOff x="6164014" y="3611114"/>
            <a:chExt cx="583841" cy="60278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3D90AC1-F6A9-B074-528A-947628A7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014" y="3611114"/>
              <a:ext cx="529017" cy="529017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6DDD9A3-D2F2-DE85-AD22-D11179C3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83" y="3982626"/>
              <a:ext cx="231272" cy="231272"/>
            </a:xfrm>
            <a:prstGeom prst="rect">
              <a:avLst/>
            </a:prstGeom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267BCC5-5266-C2B5-FA36-90E8427D23B9}"/>
              </a:ext>
            </a:extLst>
          </p:cNvPr>
          <p:cNvGrpSpPr/>
          <p:nvPr/>
        </p:nvGrpSpPr>
        <p:grpSpPr>
          <a:xfrm>
            <a:off x="6308635" y="4412125"/>
            <a:ext cx="481883" cy="463604"/>
            <a:chOff x="6164014" y="3611114"/>
            <a:chExt cx="583841" cy="60278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CEF74A7-0C69-8D8C-CF00-EC10FE61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014" y="3611114"/>
              <a:ext cx="529017" cy="529017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9F6D3A1-5842-D191-975D-2761BEB86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83" y="3982626"/>
              <a:ext cx="231272" cy="231272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798DE51-0825-8BA4-1501-5CB3FB36ED20}"/>
              </a:ext>
            </a:extLst>
          </p:cNvPr>
          <p:cNvGrpSpPr/>
          <p:nvPr/>
        </p:nvGrpSpPr>
        <p:grpSpPr>
          <a:xfrm>
            <a:off x="6308635" y="5309221"/>
            <a:ext cx="481883" cy="463604"/>
            <a:chOff x="6164014" y="3611114"/>
            <a:chExt cx="583841" cy="602784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175FE0A-DBF9-69F6-4637-5F130D58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014" y="3611114"/>
              <a:ext cx="529017" cy="529017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D887BB1-E195-AB19-BA20-C1A69253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83" y="3982626"/>
              <a:ext cx="231272" cy="231272"/>
            </a:xfrm>
            <a:prstGeom prst="rect">
              <a:avLst/>
            </a:prstGeom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6FDE8B2-E751-7661-AA08-A1542C9EA4C7}"/>
              </a:ext>
            </a:extLst>
          </p:cNvPr>
          <p:cNvSpPr/>
          <p:nvPr/>
        </p:nvSpPr>
        <p:spPr>
          <a:xfrm>
            <a:off x="6899238" y="5315353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方便</a:t>
            </a:r>
            <a:r>
              <a:rPr lang="zh-TW" altLang="en-US" sz="2400" b="1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工程師調整能耗優</a:t>
            </a:r>
            <a:r>
              <a:rPr lang="zh-TW" altLang="en-US" sz="24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化權重</a:t>
            </a:r>
            <a:endParaRPr lang="en-US" altLang="zh-TW" sz="24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F457737-85EB-1AD3-C62B-6C550C58FFC5}"/>
              </a:ext>
            </a:extLst>
          </p:cNvPr>
          <p:cNvSpPr/>
          <p:nvPr/>
        </p:nvSpPr>
        <p:spPr>
          <a:xfrm>
            <a:off x="6899239" y="4438286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快速統整當日總碳排放</a:t>
            </a:r>
            <a:endParaRPr lang="en-US" altLang="zh-TW" sz="24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6F23854-3A28-2B55-7F84-887F725A6652}"/>
              </a:ext>
            </a:extLst>
          </p:cNvPr>
          <p:cNvSpPr/>
          <p:nvPr/>
        </p:nvSpPr>
        <p:spPr>
          <a:xfrm>
            <a:off x="6899239" y="3623858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資訊化方式記錄每次加工製程</a:t>
            </a:r>
            <a:endParaRPr lang="en-US" altLang="zh-TW" sz="24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灯片编号占位符 5">
            <a:extLst>
              <a:ext uri="{FF2B5EF4-FFF2-40B4-BE49-F238E27FC236}">
                <a16:creationId xmlns:a16="http://schemas.microsoft.com/office/drawing/2014/main" id="{D2DCA8BB-6E10-5456-6554-EF023910123F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12</a:t>
            </a:fld>
            <a:endParaRPr lang="zh-CN" altLang="en-US" sz="2000" dirty="0"/>
          </a:p>
        </p:txBody>
      </p:sp>
      <p:pic>
        <p:nvPicPr>
          <p:cNvPr id="21" name="20240703_111917">
            <a:hlinkClick r:id="" action="ppaction://media"/>
            <a:extLst>
              <a:ext uri="{FF2B5EF4-FFF2-40B4-BE49-F238E27FC236}">
                <a16:creationId xmlns:a16="http://schemas.microsoft.com/office/drawing/2014/main" id="{87CB696C-5D60-CA9D-5A3D-84507B245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287" y="2744892"/>
            <a:ext cx="4914342" cy="358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24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543B4B4-EAC5-9687-DCD3-133CA12390A0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30ED92-824C-62AA-493F-2EB022D91E71}"/>
              </a:ext>
            </a:extLst>
          </p:cNvPr>
          <p:cNvSpPr/>
          <p:nvPr/>
        </p:nvSpPr>
        <p:spPr>
          <a:xfrm>
            <a:off x="409747" y="1086369"/>
            <a:ext cx="11372505" cy="2898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智能化碳排可視與優化</a:t>
            </a:r>
            <a:endParaRPr lang="en-US" altLang="zh-TW" sz="20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建置能耗監控模組，達成線上即時監控能耗，分析整段車削製程產生之能耗，改善工具機因</a:t>
            </a:r>
            <a:r>
              <a:rPr lang="zh-TW" altLang="en-US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無從得知碳排放，與無法達到減碳之問題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透過獨創設計之最佳化策略以相同精度條件，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可有效降低能耗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45.51%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降低加工時間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40.54%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，降低加工能耗且提升加工效率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以終身學習之記憶回放策略，使模型持續學習不同工件材質與刀具特性，達到模型的永續學習。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5C70A48-E8CA-C7B0-FA75-B1924B4951F3}"/>
              </a:ext>
            </a:extLst>
          </p:cNvPr>
          <p:cNvSpPr/>
          <p:nvPr/>
        </p:nvSpPr>
        <p:spPr>
          <a:xfrm>
            <a:off x="409747" y="4235460"/>
            <a:ext cx="11372505" cy="197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碳排可視減量系統之永續循環經濟效益</a:t>
            </a:r>
            <a:endParaRPr lang="en-US" altLang="zh-TW" sz="24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公司以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一個月產出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萬頓碳排放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每噸碳費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計價，每月需繳出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300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萬元的碳費，透過本系統可以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節省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萬左右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的碳費，為公司減少額外的稅務支出，依目前碳權價格定義為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每噸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5-15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美元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，節省下來的碳排放量，可額外增加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美元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的收入。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B8617473-8D27-BB71-F19F-48755D214520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13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3640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>
            <a:extLst>
              <a:ext uri="{FF2B5EF4-FFF2-40B4-BE49-F238E27FC236}">
                <a16:creationId xmlns:a16="http://schemas.microsoft.com/office/drawing/2014/main" id="{7491F8AD-9C56-4324-B5A9-AEEDA6C7F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253" y="1368151"/>
            <a:ext cx="8143494" cy="853416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 Time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Picture 4" descr="Mitsubishi CNC-M80 series">
            <a:extLst>
              <a:ext uri="{FF2B5EF4-FFF2-40B4-BE49-F238E27FC236}">
                <a16:creationId xmlns:a16="http://schemas.microsoft.com/office/drawing/2014/main" id="{48D39B2F-E75A-6B2F-629A-8B1C2B1B3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b="13210"/>
          <a:stretch/>
        </p:blipFill>
        <p:spPr bwMode="auto">
          <a:xfrm>
            <a:off x="2351314" y="2091088"/>
            <a:ext cx="7707086" cy="412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74F39DE-C24C-86D1-BB8F-F44C08C1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178" y="2708332"/>
            <a:ext cx="3799565" cy="278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702BC60-681D-4194-DE28-A1F9A5675969}"/>
              </a:ext>
            </a:extLst>
          </p:cNvPr>
          <p:cNvSpPr txBox="1"/>
          <p:nvPr/>
        </p:nvSpPr>
        <p:spPr>
          <a:xfrm>
            <a:off x="3300254" y="6089072"/>
            <a:ext cx="635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基於</a:t>
            </a:r>
            <a:r>
              <a:rPr lang="en-US" altLang="zh-TW" sz="1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ESG</a:t>
            </a:r>
            <a:r>
              <a:rPr lang="zh-TW" altLang="en-US" sz="1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碳排可視與減量之智能永續發展精密加工系統</a:t>
            </a:r>
            <a:r>
              <a:rPr lang="en-US" altLang="zh-TW" sz="1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04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0703_111312">
            <a:hlinkClick r:id="" action="ppaction://media"/>
            <a:extLst>
              <a:ext uri="{FF2B5EF4-FFF2-40B4-BE49-F238E27FC236}">
                <a16:creationId xmlns:a16="http://schemas.microsoft.com/office/drawing/2014/main" id="{58CB2AEF-CEED-4375-302E-022055A69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221" y="1072439"/>
            <a:ext cx="7525558" cy="564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072C089-9C09-5751-E9D6-75F2F61365E0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能耗監控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6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0703_111517">
            <a:hlinkClick r:id="" action="ppaction://media"/>
            <a:extLst>
              <a:ext uri="{FF2B5EF4-FFF2-40B4-BE49-F238E27FC236}">
                <a16:creationId xmlns:a16="http://schemas.microsoft.com/office/drawing/2014/main" id="{5D6F5B59-09E1-9BF4-C17D-CE63029FC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800" y="1072439"/>
            <a:ext cx="7526400" cy="56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18BDDCB-DEDF-0DA8-F22D-4AEA91BC53D1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8D2A8C1-0455-2101-F05C-E4195C7E6B02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能耗預測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20240703_111641">
            <a:hlinkClick r:id="" action="ppaction://media"/>
            <a:extLst>
              <a:ext uri="{FF2B5EF4-FFF2-40B4-BE49-F238E27FC236}">
                <a16:creationId xmlns:a16="http://schemas.microsoft.com/office/drawing/2014/main" id="{759FFC33-5D8D-44D2-5310-FB7100C836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800" y="1072439"/>
            <a:ext cx="7526400" cy="56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26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1B21821-5A93-BF7D-B24C-BD11638D45E1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精度預測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20240703_111743">
            <a:hlinkClick r:id="" action="ppaction://media"/>
            <a:extLst>
              <a:ext uri="{FF2B5EF4-FFF2-40B4-BE49-F238E27FC236}">
                <a16:creationId xmlns:a16="http://schemas.microsoft.com/office/drawing/2014/main" id="{1E08784E-E53E-284E-E1A4-631EA1F8C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800" y="1072439"/>
            <a:ext cx="7526400" cy="56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048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3BD79E4-4149-8CA0-FD1B-25546699001C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能耗記錄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Demo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20240703_111917">
            <a:hlinkClick r:id="" action="ppaction://media"/>
            <a:extLst>
              <a:ext uri="{FF2B5EF4-FFF2-40B4-BE49-F238E27FC236}">
                <a16:creationId xmlns:a16="http://schemas.microsoft.com/office/drawing/2014/main" id="{57752D82-ED48-5E59-AB88-23D2ED037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800" y="1072439"/>
            <a:ext cx="7526400" cy="56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34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0943E98-868C-A228-D835-7071F4C2A0C8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產業背景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99CC9B2-E318-144B-7EAC-F45307EA6558}"/>
              </a:ext>
            </a:extLst>
          </p:cNvPr>
          <p:cNvSpPr/>
          <p:nvPr/>
        </p:nvSpPr>
        <p:spPr>
          <a:xfrm>
            <a:off x="409747" y="1166161"/>
            <a:ext cx="11372505" cy="14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近年來，因全球暖化問題日益嚴重，導致各地產生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極端氣候與動物滅絕等問題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，各國政府開始推動碳費制度與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ESG(</a:t>
            </a:r>
            <a:r>
              <a:rPr lang="en-US" altLang="zh-TW" sz="2000" dirty="0" err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Enviroment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Social Governance)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評估指標來對企業進行碳盤查。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工業部門是台灣溫室氣體排放的主要來源之一，目前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溫室氣體的排放佔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51%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DC6CC72C-8ED3-3845-D010-0FB337B6DE30}"/>
              </a:ext>
            </a:extLst>
          </p:cNvPr>
          <p:cNvSpPr/>
          <p:nvPr/>
        </p:nvSpPr>
        <p:spPr>
          <a:xfrm>
            <a:off x="1566212" y="2985415"/>
            <a:ext cx="3149999" cy="553108"/>
          </a:xfrm>
          <a:custGeom>
            <a:avLst/>
            <a:gdLst/>
            <a:ahLst/>
            <a:cxnLst/>
            <a:rect l="l" t="t" r="r" b="b"/>
            <a:pathLst>
              <a:path w="1225158" h="295432">
                <a:moveTo>
                  <a:pt x="84879" y="0"/>
                </a:moveTo>
                <a:lnTo>
                  <a:pt x="1140279" y="0"/>
                </a:lnTo>
                <a:cubicBezTo>
                  <a:pt x="1187156" y="0"/>
                  <a:pt x="1225158" y="38002"/>
                  <a:pt x="1225158" y="84879"/>
                </a:cubicBezTo>
                <a:lnTo>
                  <a:pt x="1225158" y="210553"/>
                </a:lnTo>
                <a:cubicBezTo>
                  <a:pt x="1225158" y="257431"/>
                  <a:pt x="1187156" y="295432"/>
                  <a:pt x="1140279" y="295432"/>
                </a:cubicBezTo>
                <a:lnTo>
                  <a:pt x="84879" y="295432"/>
                </a:lnTo>
                <a:cubicBezTo>
                  <a:pt x="38002" y="295432"/>
                  <a:pt x="0" y="257431"/>
                  <a:pt x="0" y="210553"/>
                </a:cubicBezTo>
                <a:lnTo>
                  <a:pt x="0" y="84879"/>
                </a:lnTo>
                <a:cubicBezTo>
                  <a:pt x="0" y="38002"/>
                  <a:pt x="38002" y="0"/>
                  <a:pt x="8487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碳費制度</a:t>
            </a:r>
            <a:endParaRPr lang="en-US" altLang="zh-TW" sz="2000" b="1" dirty="0">
              <a:solidFill>
                <a:schemeClr val="bg1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C153FC2-1055-FCD5-3562-11DD4CE9F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98" y="3480102"/>
            <a:ext cx="5252656" cy="314744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770569C4-E241-FE00-791A-C6C3AE67A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94" y="3622049"/>
            <a:ext cx="4799256" cy="274921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77E7CF1-B69E-F9F2-F7CA-80B7E09FF545}"/>
              </a:ext>
            </a:extLst>
          </p:cNvPr>
          <p:cNvSpPr/>
          <p:nvPr/>
        </p:nvSpPr>
        <p:spPr>
          <a:xfrm>
            <a:off x="6567374" y="4526979"/>
            <a:ext cx="923377" cy="740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B359A371-46A4-7EF4-A6EE-87B3E4478C74}"/>
              </a:ext>
            </a:extLst>
          </p:cNvPr>
          <p:cNvSpPr/>
          <p:nvPr/>
        </p:nvSpPr>
        <p:spPr>
          <a:xfrm>
            <a:off x="7264199" y="2997650"/>
            <a:ext cx="3149999" cy="553108"/>
          </a:xfrm>
          <a:custGeom>
            <a:avLst/>
            <a:gdLst/>
            <a:ahLst/>
            <a:cxnLst/>
            <a:rect l="l" t="t" r="r" b="b"/>
            <a:pathLst>
              <a:path w="1225158" h="295432">
                <a:moveTo>
                  <a:pt x="84879" y="0"/>
                </a:moveTo>
                <a:lnTo>
                  <a:pt x="1140279" y="0"/>
                </a:lnTo>
                <a:cubicBezTo>
                  <a:pt x="1187156" y="0"/>
                  <a:pt x="1225158" y="38002"/>
                  <a:pt x="1225158" y="84879"/>
                </a:cubicBezTo>
                <a:lnTo>
                  <a:pt x="1225158" y="210553"/>
                </a:lnTo>
                <a:cubicBezTo>
                  <a:pt x="1225158" y="257431"/>
                  <a:pt x="1187156" y="295432"/>
                  <a:pt x="1140279" y="295432"/>
                </a:cubicBezTo>
                <a:lnTo>
                  <a:pt x="84879" y="295432"/>
                </a:lnTo>
                <a:cubicBezTo>
                  <a:pt x="38002" y="295432"/>
                  <a:pt x="0" y="257431"/>
                  <a:pt x="0" y="210553"/>
                </a:cubicBezTo>
                <a:lnTo>
                  <a:pt x="0" y="84879"/>
                </a:lnTo>
                <a:cubicBezTo>
                  <a:pt x="0" y="38002"/>
                  <a:pt x="38002" y="0"/>
                  <a:pt x="8487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溫室氣體佔比</a:t>
            </a:r>
            <a:endParaRPr lang="en-US" altLang="zh-TW" sz="2000" b="1" dirty="0">
              <a:solidFill>
                <a:schemeClr val="bg1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D275FC34-8E43-2896-76A4-43B1EBE343DE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2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19035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>
            <a:extLst>
              <a:ext uri="{FF2B5EF4-FFF2-40B4-BE49-F238E27FC236}">
                <a16:creationId xmlns:a16="http://schemas.microsoft.com/office/drawing/2014/main" id="{7491F8AD-9C56-4324-B5A9-AEEDA6C7F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253" y="2000449"/>
            <a:ext cx="8143494" cy="853416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Thank you for your time.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ANK YOUのイラスト文字 | かわいいフリー素材集 いらすとや">
            <a:extLst>
              <a:ext uri="{FF2B5EF4-FFF2-40B4-BE49-F238E27FC236}">
                <a16:creationId xmlns:a16="http://schemas.microsoft.com/office/drawing/2014/main" id="{D68FA8F0-8020-03A8-A461-82BAE290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34" y="3462236"/>
            <a:ext cx="2448132" cy="19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0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543B4B4-EAC5-9687-DCD3-133CA12390A0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8E6162-4F41-AE60-E6B0-7D00582487DD}"/>
              </a:ext>
            </a:extLst>
          </p:cNvPr>
          <p:cNvSpPr txBox="1"/>
          <p:nvPr/>
        </p:nvSpPr>
        <p:spPr>
          <a:xfrm>
            <a:off x="1239353" y="2158341"/>
            <a:ext cx="1552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能耗監控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6DEBEE5-66DD-A1C9-B597-704E75B2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6" y="2471495"/>
            <a:ext cx="3208450" cy="2892425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E1FB84-BB52-4EDE-C7CA-F6F605AA1812}"/>
              </a:ext>
            </a:extLst>
          </p:cNvPr>
          <p:cNvSpPr txBox="1"/>
          <p:nvPr/>
        </p:nvSpPr>
        <p:spPr>
          <a:xfrm>
            <a:off x="-81816" y="3083143"/>
            <a:ext cx="1552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6F4C2AE-0DAF-EB90-023D-B774AEA8BB87}"/>
              </a:ext>
            </a:extLst>
          </p:cNvPr>
          <p:cNvSpPr txBox="1"/>
          <p:nvPr/>
        </p:nvSpPr>
        <p:spPr>
          <a:xfrm>
            <a:off x="2530103" y="3036860"/>
            <a:ext cx="1552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能耗預測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F1846D-6C98-A1ED-2299-40C3D7F0919C}"/>
              </a:ext>
            </a:extLst>
          </p:cNvPr>
          <p:cNvSpPr txBox="1"/>
          <p:nvPr/>
        </p:nvSpPr>
        <p:spPr>
          <a:xfrm>
            <a:off x="2060940" y="5304550"/>
            <a:ext cx="1552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精度監測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FF6339B-C0C6-E354-1206-3C338C319F41}"/>
              </a:ext>
            </a:extLst>
          </p:cNvPr>
          <p:cNvSpPr txBox="1"/>
          <p:nvPr/>
        </p:nvSpPr>
        <p:spPr>
          <a:xfrm>
            <a:off x="405066" y="5298046"/>
            <a:ext cx="1552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能耗紀錄</a:t>
            </a:r>
          </a:p>
        </p:txBody>
      </p:sp>
      <p:sp>
        <p:nvSpPr>
          <p:cNvPr id="26" name="矩形: 圓角 26">
            <a:extLst>
              <a:ext uri="{FF2B5EF4-FFF2-40B4-BE49-F238E27FC236}">
                <a16:creationId xmlns:a16="http://schemas.microsoft.com/office/drawing/2014/main" id="{518B1970-AAA2-C91A-0B44-D8D5B97C2DDA}"/>
              </a:ext>
            </a:extLst>
          </p:cNvPr>
          <p:cNvSpPr/>
          <p:nvPr/>
        </p:nvSpPr>
        <p:spPr>
          <a:xfrm>
            <a:off x="3874262" y="2360767"/>
            <a:ext cx="4314683" cy="29578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B378048-C7BE-F312-A04C-8813E46B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r="16631"/>
          <a:stretch/>
        </p:blipFill>
        <p:spPr bwMode="auto">
          <a:xfrm>
            <a:off x="9114571" y="2722269"/>
            <a:ext cx="2858354" cy="20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スマートフォンを使う作業員のイラスト（男性） | かわいいフリー素材 ...">
            <a:extLst>
              <a:ext uri="{FF2B5EF4-FFF2-40B4-BE49-F238E27FC236}">
                <a16:creationId xmlns:a16="http://schemas.microsoft.com/office/drawing/2014/main" id="{218B083F-FBE1-54AB-2031-0BE37BAC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7320" y="2839201"/>
            <a:ext cx="860139" cy="20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2CD2BFED-1941-940B-BD25-A0516A4DC7F1}"/>
              </a:ext>
            </a:extLst>
          </p:cNvPr>
          <p:cNvSpPr/>
          <p:nvPr/>
        </p:nvSpPr>
        <p:spPr>
          <a:xfrm>
            <a:off x="8391525" y="3540905"/>
            <a:ext cx="620308" cy="4104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97032A9B-C111-1858-B8D0-5E713D407E1D}"/>
              </a:ext>
            </a:extLst>
          </p:cNvPr>
          <p:cNvGrpSpPr/>
          <p:nvPr/>
        </p:nvGrpSpPr>
        <p:grpSpPr>
          <a:xfrm>
            <a:off x="4346486" y="2451618"/>
            <a:ext cx="481883" cy="463604"/>
            <a:chOff x="6164014" y="3611114"/>
            <a:chExt cx="583841" cy="602784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387062C2-527A-3334-C2E4-987ADFD15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014" y="3611114"/>
              <a:ext cx="529017" cy="529017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7074B68D-BE7B-5D7C-252E-AE837FE39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583" y="3982626"/>
              <a:ext cx="231272" cy="231272"/>
            </a:xfrm>
            <a:prstGeom prst="rect">
              <a:avLst/>
            </a:prstGeom>
          </p:spPr>
        </p:pic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1697575B-EF04-1170-37CC-2C8B2B4F1AA4}"/>
              </a:ext>
            </a:extLst>
          </p:cNvPr>
          <p:cNvSpPr/>
          <p:nvPr/>
        </p:nvSpPr>
        <p:spPr>
          <a:xfrm>
            <a:off x="3978048" y="2915222"/>
            <a:ext cx="4315529" cy="226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能耗可視化，實現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碳盤查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達成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減碳效果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最佳化參數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自動轉換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加工碼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(G-Code)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表面精度與加工能耗的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預測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材料測試花費與不必要能源消耗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模型持續學習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不同工件材質與刀具特性。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2F98027-7064-310A-BCAE-06CA09A7EBEC}"/>
              </a:ext>
            </a:extLst>
          </p:cNvPr>
          <p:cNvSpPr/>
          <p:nvPr/>
        </p:nvSpPr>
        <p:spPr>
          <a:xfrm>
            <a:off x="5041589" y="2477845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減碳永續發展：</a:t>
            </a:r>
            <a:endParaRPr lang="en-US" altLang="zh-TW" sz="2000" b="1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808AE50C-8421-9301-F857-75A686CDC912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21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4339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0943E98-868C-A228-D835-7071F4C2A0C8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產業背景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99CC9B2-E318-144B-7EAC-F45307EA6558}"/>
              </a:ext>
            </a:extLst>
          </p:cNvPr>
          <p:cNvSpPr/>
          <p:nvPr/>
        </p:nvSpPr>
        <p:spPr>
          <a:xfrm>
            <a:off x="409747" y="1086369"/>
            <a:ext cx="11372505" cy="188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臺灣預計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2025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年開始課徵碳費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，將以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2024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年全年的排碳量為計費基礎，首波對象為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512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家碳排大戶，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高科技製造業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有台積電、日月光、世界先進、友達、群創光等公司；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鋼鐵業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則有中鋼、中龍鋼鐵等；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化工業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則有台塑石化、中油，以及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電業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有台電等。政府期望藉由建立碳費的機制，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促使企業更積極採取更多的減排措施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，降低碳排放。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941F544-4393-76A0-7921-D816E045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33" y="3038888"/>
            <a:ext cx="3648141" cy="3682531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B7567D-995E-D1E1-7A1D-6A1381F691FC}"/>
              </a:ext>
            </a:extLst>
          </p:cNvPr>
          <p:cNvSpPr txBox="1"/>
          <p:nvPr/>
        </p:nvSpPr>
        <p:spPr>
          <a:xfrm>
            <a:off x="409747" y="3038888"/>
            <a:ext cx="7238828" cy="14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以中鋼為例，一年碳排量約為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2,214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萬噸，若不考慮未來可能享受的優惠費率，以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每噸碳費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計算，一年要繳交的碳費就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高達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66.4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億元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94BADBC-DF50-0898-8869-9ABD3E353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82" y="4806692"/>
            <a:ext cx="3025082" cy="1702689"/>
          </a:xfrm>
          <a:prstGeom prst="rect">
            <a:avLst/>
          </a:prstGeom>
        </p:spPr>
      </p:pic>
      <p:pic>
        <p:nvPicPr>
          <p:cNvPr id="3074" name="Picture 2" descr="臺灣工具機產業通常處於供應鏈上游，在綠色轉型中需要關注整個供應鏈的環境影響。圖／本報資料照片">
            <a:extLst>
              <a:ext uri="{FF2B5EF4-FFF2-40B4-BE49-F238E27FC236}">
                <a16:creationId xmlns:a16="http://schemas.microsoft.com/office/drawing/2014/main" id="{D9FBAF0E-6C44-9E64-F1C0-0DA2F1A9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92" y="4806692"/>
            <a:ext cx="2743961" cy="172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2A156387-A18C-C986-DD39-A24BD41D4E56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3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77150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980AA739-9FF8-20B5-2BE5-3C9D4704C5E0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現今產業問題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EB7C34-982E-3F94-2D83-721E24180232}"/>
              </a:ext>
            </a:extLst>
          </p:cNvPr>
          <p:cNvSpPr/>
          <p:nvPr/>
        </p:nvSpPr>
        <p:spPr>
          <a:xfrm>
            <a:off x="409747" y="1086369"/>
            <a:ext cx="11372505" cy="2422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汽、機車業、機械業、模具業、航太業及半導體電子業等高價值及高精密產業中，其中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工具機具有加工能源效率低下的問題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，因此成為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製造業節能改進的首要目標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現今工程師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無法得知加工能耗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，參數是透過經驗設定，沒有減少碳排的方式，因此如何達成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加工能耗可視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優化減碳之加工參數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改善工具機能耗問題之關鍵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029D4CF-708A-EB28-8E39-3B6CB81BF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28" y="3508635"/>
            <a:ext cx="10247968" cy="3614450"/>
          </a:xfrm>
          <a:prstGeom prst="rect">
            <a:avLst/>
          </a:prstGeom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4650200A-E1E3-38A6-4A2D-F3C19D47937D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4</a:t>
            </a:fld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3329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7F2CDAC-6B74-DC8A-55DA-DBC1B08C20D4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系統設計概念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50836DD-EBAD-EAD1-B029-A1D8FE7FE82D}"/>
              </a:ext>
            </a:extLst>
          </p:cNvPr>
          <p:cNvSpPr/>
          <p:nvPr/>
        </p:nvSpPr>
        <p:spPr>
          <a:xfrm>
            <a:off x="409747" y="1086369"/>
            <a:ext cx="11372505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針對整段加工製程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能耗進行可視與分析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，挑選關鍵加工參數，透過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多目標參數預測演算法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，讓使用者能根據自身需求，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自適應調配加工參數組合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，得出最佳加工參數之組合，最終以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人機介面呈現五項智能化功能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6ECBFEB0-7D87-25F0-EEBC-C5125CC09B1D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5</a:t>
            </a:fld>
            <a:endParaRPr lang="zh-CN" altLang="en-US" sz="20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8A7A558-AE7E-0C02-6FC0-7DEAD7635E2F}"/>
              </a:ext>
            </a:extLst>
          </p:cNvPr>
          <p:cNvGrpSpPr/>
          <p:nvPr/>
        </p:nvGrpSpPr>
        <p:grpSpPr>
          <a:xfrm>
            <a:off x="1126250" y="2597727"/>
            <a:ext cx="9939499" cy="4062366"/>
            <a:chOff x="1126250" y="2597727"/>
            <a:chExt cx="9939499" cy="406236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BD35B1B-A42B-DF63-D55B-77F51DC6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6250" y="2597727"/>
              <a:ext cx="9939499" cy="4062366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3A812F9-2F36-03AC-D15F-409813D9F809}"/>
                </a:ext>
              </a:extLst>
            </p:cNvPr>
            <p:cNvGrpSpPr/>
            <p:nvPr/>
          </p:nvGrpSpPr>
          <p:grpSpPr>
            <a:xfrm>
              <a:off x="8877570" y="5632315"/>
              <a:ext cx="1276485" cy="829870"/>
              <a:chOff x="11299757" y="5632315"/>
              <a:chExt cx="1276485" cy="829870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DDA587F-2A3A-FE86-7407-035EEFEAA1BF}"/>
                  </a:ext>
                </a:extLst>
              </p:cNvPr>
              <p:cNvSpPr/>
              <p:nvPr/>
            </p:nvSpPr>
            <p:spPr>
              <a:xfrm>
                <a:off x="11364068" y="5632315"/>
                <a:ext cx="1147864" cy="829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A355B433-B0AF-EDDF-F6CB-E3977EF4B44C}"/>
                  </a:ext>
                </a:extLst>
              </p:cNvPr>
              <p:cNvSpPr txBox="1"/>
              <p:nvPr/>
            </p:nvSpPr>
            <p:spPr>
              <a:xfrm>
                <a:off x="11299757" y="5804758"/>
                <a:ext cx="12764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400" dirty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ESG</a:t>
                </a:r>
                <a:r>
                  <a:rPr lang="zh-TW" altLang="en-US" sz="1400" dirty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碳排可視與減量系統</a:t>
                </a:r>
                <a:endParaRPr lang="zh-TW" alt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8494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tsubishi CNC-M80 series">
            <a:extLst>
              <a:ext uri="{FF2B5EF4-FFF2-40B4-BE49-F238E27FC236}">
                <a16:creationId xmlns:a16="http://schemas.microsoft.com/office/drawing/2014/main" id="{9814167A-327E-74A2-1EDC-24C0DEDB9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b="13210"/>
          <a:stretch/>
        </p:blipFill>
        <p:spPr bwMode="auto">
          <a:xfrm>
            <a:off x="5512803" y="2260599"/>
            <a:ext cx="6614694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274A64E-64DE-A35C-D19D-58C66320D125}"/>
              </a:ext>
            </a:extLst>
          </p:cNvPr>
          <p:cNvSpPr txBox="1"/>
          <p:nvPr/>
        </p:nvSpPr>
        <p:spPr>
          <a:xfrm>
            <a:off x="2086708" y="187454"/>
            <a:ext cx="76800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碳排可視與減量系統簡介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07B939D-B778-0F1F-DF1B-FAAA7B02C742}"/>
              </a:ext>
            </a:extLst>
          </p:cNvPr>
          <p:cNvSpPr txBox="1"/>
          <p:nvPr/>
        </p:nvSpPr>
        <p:spPr>
          <a:xfrm>
            <a:off x="5926722" y="5672693"/>
            <a:ext cx="635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基於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ESG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碳排可視與減量之智能永續發展精密加工系統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en-US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B4E35C8-B195-73F4-7BF7-F92ABF70F310}"/>
              </a:ext>
            </a:extLst>
          </p:cNvPr>
          <p:cNvCxnSpPr>
            <a:cxnSpLocks/>
          </p:cNvCxnSpPr>
          <p:nvPr/>
        </p:nvCxnSpPr>
        <p:spPr>
          <a:xfrm>
            <a:off x="5408198" y="1250646"/>
            <a:ext cx="618282" cy="144580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DC50B91-CDA5-C8EC-0D73-79EB9FF57AD1}"/>
              </a:ext>
            </a:extLst>
          </p:cNvPr>
          <p:cNvCxnSpPr>
            <a:cxnSpLocks/>
          </p:cNvCxnSpPr>
          <p:nvPr/>
        </p:nvCxnSpPr>
        <p:spPr>
          <a:xfrm flipH="1">
            <a:off x="5447411" y="5148195"/>
            <a:ext cx="583308" cy="144580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83DBA13-3994-7A18-9F1B-FC3EEDB30C0D}"/>
              </a:ext>
            </a:extLst>
          </p:cNvPr>
          <p:cNvGrpSpPr/>
          <p:nvPr/>
        </p:nvGrpSpPr>
        <p:grpSpPr>
          <a:xfrm>
            <a:off x="394284" y="1451801"/>
            <a:ext cx="4987426" cy="1168078"/>
            <a:chOff x="394284" y="1451801"/>
            <a:chExt cx="4987426" cy="1168078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4E52B5C-1B01-A3D1-DEF4-4934079AB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99" y="1458015"/>
              <a:ext cx="423001" cy="432000"/>
            </a:xfrm>
            <a:prstGeom prst="rect">
              <a:avLst/>
            </a:prstGeom>
          </p:spPr>
        </p:pic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8A911C1A-0526-6FF6-2798-80D44CE79762}"/>
                </a:ext>
              </a:extLst>
            </p:cNvPr>
            <p:cNvSpPr/>
            <p:nvPr/>
          </p:nvSpPr>
          <p:spPr>
            <a:xfrm>
              <a:off x="997313" y="1451801"/>
              <a:ext cx="1385740" cy="43200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rgbClr val="4A8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能耗監控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B0090499-6834-AF94-ED60-0E5800DB43F8}"/>
                </a:ext>
              </a:extLst>
            </p:cNvPr>
            <p:cNvSpPr txBox="1"/>
            <p:nvPr/>
          </p:nvSpPr>
          <p:spPr>
            <a:xfrm>
              <a:off x="394284" y="1973548"/>
              <a:ext cx="4987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及時抓取能耗狀態，並監控碳排放量，實時呈現能耗相關資訊與機台資訊。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DCCB504C-75D8-066D-FB84-3E953BED5E70}"/>
              </a:ext>
            </a:extLst>
          </p:cNvPr>
          <p:cNvGrpSpPr/>
          <p:nvPr/>
        </p:nvGrpSpPr>
        <p:grpSpPr>
          <a:xfrm>
            <a:off x="390315" y="2740916"/>
            <a:ext cx="4829385" cy="1205723"/>
            <a:chOff x="390315" y="2696656"/>
            <a:chExt cx="4829385" cy="1205723"/>
          </a:xfrm>
        </p:grpSpPr>
        <p:pic>
          <p:nvPicPr>
            <p:cNvPr id="25" name="圖片 24" descr="一張含有 符號 的圖片&#10;&#10;自動產生的描述">
              <a:extLst>
                <a:ext uri="{FF2B5EF4-FFF2-40B4-BE49-F238E27FC236}">
                  <a16:creationId xmlns:a16="http://schemas.microsoft.com/office/drawing/2014/main" id="{04F45F21-1B2F-869D-BD2A-323FCE4A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96" y="2696656"/>
              <a:ext cx="432000" cy="432000"/>
            </a:xfrm>
            <a:prstGeom prst="rect">
              <a:avLst/>
            </a:prstGeom>
          </p:spPr>
        </p:pic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AA0D26CF-7826-7F82-7C1C-810C199D1B9D}"/>
                </a:ext>
              </a:extLst>
            </p:cNvPr>
            <p:cNvSpPr/>
            <p:nvPr/>
          </p:nvSpPr>
          <p:spPr>
            <a:xfrm>
              <a:off x="1011931" y="2724960"/>
              <a:ext cx="1385740" cy="43200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rgbClr val="4A8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能耗優化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07CC973A-0021-CB4A-DCBA-382D3086A822}"/>
                </a:ext>
              </a:extLst>
            </p:cNvPr>
            <p:cNvSpPr txBox="1"/>
            <p:nvPr/>
          </p:nvSpPr>
          <p:spPr>
            <a:xfrm>
              <a:off x="390315" y="3256048"/>
              <a:ext cx="4829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TW" altLang="en-US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根據使用者需求，調配最佳化加工參數組合，並自動化產生</a:t>
              </a:r>
              <a:r>
                <a:rPr lang="en-US" altLang="zh-TW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G-Code</a:t>
              </a:r>
              <a:r>
                <a:rPr lang="zh-TW" altLang="en-US" dirty="0"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加工碼進行加工。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38148B9-21AE-248C-9EBB-F75E4AA219BC}"/>
              </a:ext>
            </a:extLst>
          </p:cNvPr>
          <p:cNvGrpSpPr/>
          <p:nvPr/>
        </p:nvGrpSpPr>
        <p:grpSpPr>
          <a:xfrm>
            <a:off x="367796" y="4061682"/>
            <a:ext cx="5145007" cy="1184196"/>
            <a:chOff x="367796" y="4037341"/>
            <a:chExt cx="5145007" cy="1184196"/>
          </a:xfrm>
        </p:grpSpPr>
        <p:pic>
          <p:nvPicPr>
            <p:cNvPr id="27" name="圖片 26" descr="一張含有 綠色 的圖片&#10;&#10;自動產生的描述">
              <a:extLst>
                <a:ext uri="{FF2B5EF4-FFF2-40B4-BE49-F238E27FC236}">
                  <a16:creationId xmlns:a16="http://schemas.microsoft.com/office/drawing/2014/main" id="{C4CF4D98-33B4-B566-C49C-DAB0D1288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599" y="4037341"/>
              <a:ext cx="432000" cy="432000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7EB45597-A164-DED1-8256-72733D45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349" y="4067455"/>
              <a:ext cx="432000" cy="432000"/>
            </a:xfrm>
            <a:prstGeom prst="rect">
              <a:avLst/>
            </a:prstGeom>
          </p:spPr>
        </p:pic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FD269FFD-88AD-FEB1-43A2-220CF06C2983}"/>
                </a:ext>
              </a:extLst>
            </p:cNvPr>
            <p:cNvSpPr/>
            <p:nvPr/>
          </p:nvSpPr>
          <p:spPr>
            <a:xfrm>
              <a:off x="1011931" y="4082954"/>
              <a:ext cx="1385740" cy="43200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rgbClr val="4A8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能耗預測</a:t>
              </a: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19207BDD-EC46-5592-14A2-57E80ADFA80A}"/>
                </a:ext>
              </a:extLst>
            </p:cNvPr>
            <p:cNvSpPr/>
            <p:nvPr/>
          </p:nvSpPr>
          <p:spPr>
            <a:xfrm>
              <a:off x="3399917" y="4074233"/>
              <a:ext cx="1385740" cy="43200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rgbClr val="4A8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精度預測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DF0531C2-22CF-FDF6-AA75-C75D8A1B28B2}"/>
                </a:ext>
              </a:extLst>
            </p:cNvPr>
            <p:cNvSpPr txBox="1"/>
            <p:nvPr/>
          </p:nvSpPr>
          <p:spPr>
            <a:xfrm>
              <a:off x="367796" y="4575206"/>
              <a:ext cx="5145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透過深度類神經網路學習加工特性，預測該組加工參數之加工結果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能耗、表面精度、時間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68B4454-F082-9AD9-67A0-F5BFCD437FA9}"/>
              </a:ext>
            </a:extLst>
          </p:cNvPr>
          <p:cNvGrpSpPr/>
          <p:nvPr/>
        </p:nvGrpSpPr>
        <p:grpSpPr>
          <a:xfrm>
            <a:off x="367796" y="5360921"/>
            <a:ext cx="4829385" cy="1198951"/>
            <a:chOff x="367796" y="5360921"/>
            <a:chExt cx="4829385" cy="1198951"/>
          </a:xfrm>
        </p:grpSpPr>
        <p:pic>
          <p:nvPicPr>
            <p:cNvPr id="31" name="圖片 30" descr="一張含有 黑色, 黑暗 的圖片&#10;&#10;自動產生的描述">
              <a:extLst>
                <a:ext uri="{FF2B5EF4-FFF2-40B4-BE49-F238E27FC236}">
                  <a16:creationId xmlns:a16="http://schemas.microsoft.com/office/drawing/2014/main" id="{BFD6C5D7-ECF8-B700-B56D-2DD7ADC63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96" y="5360921"/>
              <a:ext cx="432846" cy="432000"/>
            </a:xfrm>
            <a:prstGeom prst="rect">
              <a:avLst/>
            </a:prstGeom>
          </p:spPr>
        </p:pic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913B4916-88A3-01F1-6245-CC1AC914255A}"/>
                </a:ext>
              </a:extLst>
            </p:cNvPr>
            <p:cNvSpPr/>
            <p:nvPr/>
          </p:nvSpPr>
          <p:spPr>
            <a:xfrm>
              <a:off x="1011931" y="5371899"/>
              <a:ext cx="1385740" cy="43200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rgbClr val="4A85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能耗紀錄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C188A20-E0FD-7746-CA59-682FA530CBFB}"/>
                </a:ext>
              </a:extLst>
            </p:cNvPr>
            <p:cNvSpPr txBox="1"/>
            <p:nvPr/>
          </p:nvSpPr>
          <p:spPr>
            <a:xfrm>
              <a:off x="367796" y="5913541"/>
              <a:ext cx="4829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持續記錄每次加工製程所耗費能耗，以供使用者後續進行分析。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973C07D5-4900-6AC2-5A4C-69CE1EFE488B}"/>
              </a:ext>
            </a:extLst>
          </p:cNvPr>
          <p:cNvSpPr/>
          <p:nvPr/>
        </p:nvSpPr>
        <p:spPr>
          <a:xfrm>
            <a:off x="266082" y="1250646"/>
            <a:ext cx="5089140" cy="534335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3B6E7E2A-8C1F-8162-D6B8-050C9858EC04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6</a:t>
            </a:fld>
            <a:endParaRPr lang="zh-CN" altLang="en-US" sz="2000" dirty="0"/>
          </a:p>
        </p:txBody>
      </p:sp>
      <p:pic>
        <p:nvPicPr>
          <p:cNvPr id="21" name="20240703_111312">
            <a:hlinkClick r:id="" action="ppaction://media"/>
            <a:extLst>
              <a:ext uri="{FF2B5EF4-FFF2-40B4-BE49-F238E27FC236}">
                <a16:creationId xmlns:a16="http://schemas.microsoft.com/office/drawing/2014/main" id="{CD52F8B7-68C3-377C-A2BF-EF22E277D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79359" y="2793665"/>
            <a:ext cx="3157948" cy="232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1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0745D31-2853-8B5B-A06A-59CD4038B0F6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能耗監控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8CC9E8A-1976-7900-2E47-89A0B979F2DF}"/>
              </a:ext>
            </a:extLst>
          </p:cNvPr>
          <p:cNvSpPr/>
          <p:nvPr/>
        </p:nvSpPr>
        <p:spPr>
          <a:xfrm>
            <a:off x="409747" y="1293489"/>
            <a:ext cx="11372505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系統透過架設電力表及時獲取工具機加工能耗，並透過結合三菱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M80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控制器提供之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API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抓取部分機台參數，提供工程師及時監控加工進度和當前的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加工能耗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機台狀態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總碳排放量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能源消耗及加工效率等重要資訊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C510CDD-32C1-F450-EE7A-0DFE5992CD38}"/>
              </a:ext>
            </a:extLst>
          </p:cNvPr>
          <p:cNvSpPr txBox="1"/>
          <p:nvPr/>
        </p:nvSpPr>
        <p:spPr>
          <a:xfrm>
            <a:off x="1897680" y="6375986"/>
            <a:ext cx="237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能耗監控介面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B733418-1071-8CD3-D9E9-39955A804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518" y="3107982"/>
            <a:ext cx="2391108" cy="318452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946D659-08B1-BCD4-D604-332D87B27591}"/>
              </a:ext>
            </a:extLst>
          </p:cNvPr>
          <p:cNvSpPr txBox="1"/>
          <p:nvPr/>
        </p:nvSpPr>
        <p:spPr>
          <a:xfrm>
            <a:off x="5081654" y="6354706"/>
            <a:ext cx="3586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電力監控模組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6FE8D29-05FE-1316-1506-C6977D564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655" y="4604440"/>
            <a:ext cx="2741024" cy="154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820E74-6B9C-D0A1-06F1-E639DEAE9EBC}"/>
              </a:ext>
            </a:extLst>
          </p:cNvPr>
          <p:cNvSpPr txBox="1"/>
          <p:nvPr/>
        </p:nvSpPr>
        <p:spPr>
          <a:xfrm>
            <a:off x="8166602" y="6323928"/>
            <a:ext cx="3295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實際內徑加工畫面</a:t>
            </a:r>
            <a:endParaRPr lang="en-US" altLang="zh-TW" sz="18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7E51169C-E894-D55A-D43E-96304BF88671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7</a:t>
            </a:fld>
            <a:endParaRPr lang="zh-CN" altLang="en-US" sz="2000" dirty="0"/>
          </a:p>
        </p:txBody>
      </p:sp>
      <p:pic>
        <p:nvPicPr>
          <p:cNvPr id="6" name="20240703_111312">
            <a:hlinkClick r:id="" action="ppaction://media"/>
            <a:extLst>
              <a:ext uri="{FF2B5EF4-FFF2-40B4-BE49-F238E27FC236}">
                <a16:creationId xmlns:a16="http://schemas.microsoft.com/office/drawing/2014/main" id="{FDCC8087-416A-79AC-24CC-2C7D3A44C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268" y="2969769"/>
            <a:ext cx="4461662" cy="3346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316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2966854-E96D-0154-B954-08D77C1C5EC7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3AE2C6-A5DE-D03D-9B54-B8818F0DF4B1}"/>
              </a:ext>
            </a:extLst>
          </p:cNvPr>
          <p:cNvSpPr/>
          <p:nvPr/>
        </p:nvSpPr>
        <p:spPr>
          <a:xfrm>
            <a:off x="409747" y="1086369"/>
            <a:ext cx="11372505" cy="14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針對整段內徑車削加工製程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能耗進行可視與分析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，並且定義其切削階段，如：待機狀態、主軸加速階段、空切削階段、實際切削階段。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挑選加工參數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切削速度、進給速度、切削深度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能夠影響到的能耗階段，作為優化標的。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F4A3EBC-ADE0-F9BA-F6F3-8FAC2CADB05C}"/>
              </a:ext>
            </a:extLst>
          </p:cNvPr>
          <p:cNvSpPr txBox="1"/>
          <p:nvPr/>
        </p:nvSpPr>
        <p:spPr>
          <a:xfrm>
            <a:off x="2023055" y="6395361"/>
            <a:ext cx="237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能耗優化介面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53CAD8-8FA8-C522-A479-5C2CDEB7E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412" y="3074251"/>
            <a:ext cx="5051682" cy="325552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98F1742-AC47-4149-DE9B-16CC5C2ED252}"/>
              </a:ext>
            </a:extLst>
          </p:cNvPr>
          <p:cNvSpPr txBox="1"/>
          <p:nvPr/>
        </p:nvSpPr>
        <p:spPr>
          <a:xfrm>
            <a:off x="7014490" y="6356350"/>
            <a:ext cx="35868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一道內徑車削加工製程的能耗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AD4BA9C7-C758-138D-EC8B-A3A21653B8B0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8</a:t>
            </a:fld>
            <a:endParaRPr lang="zh-CN" altLang="en-US" sz="2000" dirty="0"/>
          </a:p>
        </p:txBody>
      </p:sp>
      <p:pic>
        <p:nvPicPr>
          <p:cNvPr id="6" name="20240703_111517">
            <a:hlinkClick r:id="" action="ppaction://media"/>
            <a:extLst>
              <a:ext uri="{FF2B5EF4-FFF2-40B4-BE49-F238E27FC236}">
                <a16:creationId xmlns:a16="http://schemas.microsoft.com/office/drawing/2014/main" id="{E1FED062-B835-25FE-1F06-D2DF0E672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099" y="2666998"/>
            <a:ext cx="4863700" cy="364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341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C1F51CD2-184B-FB5F-E88A-AD6BCBC1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92" y="2587644"/>
            <a:ext cx="2391985" cy="178402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2966854-E96D-0154-B954-08D77C1C5EC7}"/>
              </a:ext>
            </a:extLst>
          </p:cNvPr>
          <p:cNvSpPr txBox="1"/>
          <p:nvPr/>
        </p:nvSpPr>
        <p:spPr>
          <a:xfrm>
            <a:off x="3514659" y="178716"/>
            <a:ext cx="49635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A3D24A7-3D05-6F9D-B2EC-4E30A45B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6" y="2584013"/>
            <a:ext cx="5010362" cy="377233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D3AE2C6-A5DE-D03D-9B54-B8818F0DF4B1}"/>
              </a:ext>
            </a:extLst>
          </p:cNvPr>
          <p:cNvSpPr/>
          <p:nvPr/>
        </p:nvSpPr>
        <p:spPr>
          <a:xfrm>
            <a:off x="409747" y="1086369"/>
            <a:ext cx="11372505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透過</a:t>
            </a:r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NSGA-II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多目標參數預測演算法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，讓使用者能根據自身需求，</a:t>
            </a:r>
            <a:r>
              <a: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自適應調配加工參數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，得出最佳加工參數之組合。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以相同精度條件，可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有效降低能耗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45.51%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降低加工時間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40.54%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0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E1A2AAD-E261-44E1-CFEF-80D75EB1E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035" y="2582149"/>
            <a:ext cx="2391985" cy="178402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3204DC7-7E09-65D2-B406-DC7C7A009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35" y="2587680"/>
            <a:ext cx="2391985" cy="17840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BF1C57B-9652-FD13-9AF3-EE845317B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035" y="2583796"/>
            <a:ext cx="2391985" cy="178253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9C425A7-E8D6-FC74-6926-06C9F95512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035" y="2592536"/>
            <a:ext cx="2391985" cy="178253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C4FEB54-0354-C540-80E4-3DB2B7B33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035" y="2593057"/>
            <a:ext cx="2394335" cy="178428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15DAD42-A462-BB46-630B-3BB00BCF9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8986" y="2584169"/>
            <a:ext cx="2394335" cy="178428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5F63353-AD37-298E-DF2D-1EC66008E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5533" y="1851397"/>
            <a:ext cx="3535264" cy="2498574"/>
          </a:xfrm>
          <a:prstGeom prst="rect">
            <a:avLst/>
          </a:prstGeom>
          <a:ln>
            <a:noFill/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8553797-9412-7669-9070-D051B046C1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5533" y="1850048"/>
            <a:ext cx="3535264" cy="2498574"/>
          </a:xfrm>
          <a:prstGeom prst="rect">
            <a:avLst/>
          </a:prstGeom>
          <a:ln>
            <a:noFill/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B251F87-EE0F-FAF8-B26F-7858BDF007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5533" y="1849107"/>
            <a:ext cx="3535264" cy="2498574"/>
          </a:xfrm>
          <a:prstGeom prst="rect">
            <a:avLst/>
          </a:prstGeom>
          <a:ln>
            <a:noFill/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EC409C7-0E95-504A-116B-18ADE11CA0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0617" y="1849107"/>
            <a:ext cx="3535264" cy="2498574"/>
          </a:xfrm>
          <a:prstGeom prst="rect">
            <a:avLst/>
          </a:prstGeom>
          <a:ln>
            <a:noFill/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9D68E6F-8C03-16C8-5256-C29EE48EC2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0617" y="1854290"/>
            <a:ext cx="3535264" cy="2498574"/>
          </a:xfrm>
          <a:prstGeom prst="rect">
            <a:avLst/>
          </a:prstGeom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CC152A1-0F99-1674-F269-5CE0450079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3321" y="1851066"/>
            <a:ext cx="3535264" cy="2498574"/>
          </a:xfrm>
          <a:prstGeom prst="rect">
            <a:avLst/>
          </a:prstGeom>
          <a:ln>
            <a:noFill/>
          </a:ln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61022C0E-2C56-9FA1-E936-53DA4FDC7B24}"/>
              </a:ext>
            </a:extLst>
          </p:cNvPr>
          <p:cNvSpPr/>
          <p:nvPr/>
        </p:nvSpPr>
        <p:spPr>
          <a:xfrm rot="8286845">
            <a:off x="8832646" y="2589976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EC1CD295-6C7A-B6DE-BF22-3AD612BF88B8}"/>
              </a:ext>
            </a:extLst>
          </p:cNvPr>
          <p:cNvSpPr/>
          <p:nvPr/>
        </p:nvSpPr>
        <p:spPr>
          <a:xfrm rot="8286845">
            <a:off x="9329837" y="3088093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0CD5F94-A176-A672-D76B-1DE11490D268}"/>
              </a:ext>
            </a:extLst>
          </p:cNvPr>
          <p:cNvSpPr/>
          <p:nvPr/>
        </p:nvSpPr>
        <p:spPr>
          <a:xfrm rot="8286845">
            <a:off x="9774559" y="3207380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DA02023D-3E40-B1AF-99BD-A3874854D1C3}"/>
              </a:ext>
            </a:extLst>
          </p:cNvPr>
          <p:cNvSpPr/>
          <p:nvPr/>
        </p:nvSpPr>
        <p:spPr>
          <a:xfrm rot="8286845">
            <a:off x="10374106" y="3230729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33">
            <a:extLst>
              <a:ext uri="{FF2B5EF4-FFF2-40B4-BE49-F238E27FC236}">
                <a16:creationId xmlns:a16="http://schemas.microsoft.com/office/drawing/2014/main" id="{4AD7E4FC-F3CB-1496-EDBC-A6592138DD96}"/>
              </a:ext>
            </a:extLst>
          </p:cNvPr>
          <p:cNvSpPr/>
          <p:nvPr/>
        </p:nvSpPr>
        <p:spPr>
          <a:xfrm rot="8286845">
            <a:off x="10266634" y="3230728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FD9076B7-6A80-C2F2-D175-8474DBDD9C48}"/>
              </a:ext>
            </a:extLst>
          </p:cNvPr>
          <p:cNvSpPr/>
          <p:nvPr/>
        </p:nvSpPr>
        <p:spPr>
          <a:xfrm rot="8286845">
            <a:off x="10009855" y="3202197"/>
            <a:ext cx="306420" cy="1861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F4A3EBC-ADE0-F9BA-F6F3-8FAC2CADB05C}"/>
              </a:ext>
            </a:extLst>
          </p:cNvPr>
          <p:cNvSpPr txBox="1"/>
          <p:nvPr/>
        </p:nvSpPr>
        <p:spPr>
          <a:xfrm>
            <a:off x="1592880" y="6371507"/>
            <a:ext cx="237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能耗優化介面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4CBD238-E6FA-3FC8-9ED9-4D4A4EBB1402}"/>
              </a:ext>
            </a:extLst>
          </p:cNvPr>
          <p:cNvSpPr txBox="1"/>
          <p:nvPr/>
        </p:nvSpPr>
        <p:spPr>
          <a:xfrm>
            <a:off x="5842211" y="4354234"/>
            <a:ext cx="237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權重設定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68ED157-5EBB-9287-BC83-6662AF20A8EF}"/>
              </a:ext>
            </a:extLst>
          </p:cNvPr>
          <p:cNvSpPr txBox="1"/>
          <p:nvPr/>
        </p:nvSpPr>
        <p:spPr>
          <a:xfrm>
            <a:off x="8859627" y="4354213"/>
            <a:ext cx="2376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帕雷托最佳解挑選方式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36DCFA7-F174-6CCE-76A8-30FD722D896D}"/>
              </a:ext>
            </a:extLst>
          </p:cNvPr>
          <p:cNvGrpSpPr/>
          <p:nvPr/>
        </p:nvGrpSpPr>
        <p:grpSpPr>
          <a:xfrm>
            <a:off x="5618304" y="4741634"/>
            <a:ext cx="6319696" cy="1614716"/>
            <a:chOff x="5781719" y="4666555"/>
            <a:chExt cx="6228340" cy="1591374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D7A894EE-D5FC-A53C-8DD1-C7E4B5D36E6A}"/>
                </a:ext>
              </a:extLst>
            </p:cNvPr>
            <p:cNvPicPr>
              <a:picLocks/>
            </p:cNvPicPr>
            <p:nvPr/>
          </p:nvPicPr>
          <p:blipFill rotWithShape="1">
            <a:blip r:embed="rId17"/>
            <a:srcRect b="16300"/>
            <a:stretch/>
          </p:blipFill>
          <p:spPr>
            <a:xfrm>
              <a:off x="9986859" y="4666555"/>
              <a:ext cx="2023200" cy="1580400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553E760-5913-A39E-85BA-20510C46B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364" t="-95" r="-364" b="15586"/>
            <a:stretch/>
          </p:blipFill>
          <p:spPr>
            <a:xfrm>
              <a:off x="5781719" y="4676961"/>
              <a:ext cx="2023353" cy="1580968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C7713488-B9C8-471E-87B5-2077589FBFE3}"/>
                </a:ext>
              </a:extLst>
            </p:cNvPr>
            <p:cNvPicPr>
              <a:picLocks/>
            </p:cNvPicPr>
            <p:nvPr/>
          </p:nvPicPr>
          <p:blipFill rotWithShape="1">
            <a:blip r:embed="rId19"/>
            <a:srcRect b="15749"/>
            <a:stretch/>
          </p:blipFill>
          <p:spPr>
            <a:xfrm>
              <a:off x="7896180" y="4666555"/>
              <a:ext cx="2023200" cy="1580400"/>
            </a:xfrm>
            <a:prstGeom prst="rect">
              <a:avLst/>
            </a:prstGeom>
          </p:spPr>
        </p:pic>
      </p:grp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1D9FE0A9-DF48-D094-8B37-DA46DC80FF57}"/>
              </a:ext>
            </a:extLst>
          </p:cNvPr>
          <p:cNvSpPr txBox="1">
            <a:spLocks/>
          </p:cNvSpPr>
          <p:nvPr/>
        </p:nvSpPr>
        <p:spPr>
          <a:xfrm>
            <a:off x="11684000" y="6462185"/>
            <a:ext cx="508000" cy="3958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609523" rtl="0" eaLnBrk="1" latinLnBrk="0" hangingPunct="1">
              <a:defRPr sz="1333" b="1" kern="120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defRPr>
            </a:lvl1pPr>
            <a:lvl2pPr marL="30476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2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286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48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10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572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33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095" algn="l" defTabSz="609523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62F448-B8DC-4A2F-B7FC-F8D8A2D5D2F2}" type="slidenum">
              <a:rPr lang="zh-CN" altLang="en-US" sz="2000" smtClean="0"/>
              <a:pPr/>
              <a:t>9</a:t>
            </a:fld>
            <a:endParaRPr lang="zh-CN" altLang="en-US" sz="2000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D10602E-69A3-37C4-1CC4-47C90E43CA3D}"/>
              </a:ext>
            </a:extLst>
          </p:cNvPr>
          <p:cNvGrpSpPr/>
          <p:nvPr/>
        </p:nvGrpSpPr>
        <p:grpSpPr>
          <a:xfrm>
            <a:off x="5939497" y="6282603"/>
            <a:ext cx="1637385" cy="492443"/>
            <a:chOff x="5945473" y="6282603"/>
            <a:chExt cx="1637385" cy="492443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C2160BB5-D75C-2799-EB0C-104487C4625E}"/>
                </a:ext>
              </a:extLst>
            </p:cNvPr>
            <p:cNvSpPr txBox="1"/>
            <p:nvPr/>
          </p:nvSpPr>
          <p:spPr>
            <a:xfrm>
              <a:off x="5945473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優化前</a:t>
              </a: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24AF2B17-A140-C1AC-4967-59016B9D4535}"/>
                </a:ext>
              </a:extLst>
            </p:cNvPr>
            <p:cNvSpPr txBox="1"/>
            <p:nvPr/>
          </p:nvSpPr>
          <p:spPr>
            <a:xfrm>
              <a:off x="6800152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優化後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B80214D-C183-992A-F437-A26FEBAAACBA}"/>
              </a:ext>
            </a:extLst>
          </p:cNvPr>
          <p:cNvGrpSpPr/>
          <p:nvPr/>
        </p:nvGrpSpPr>
        <p:grpSpPr>
          <a:xfrm>
            <a:off x="8046910" y="6282603"/>
            <a:ext cx="1637385" cy="492443"/>
            <a:chOff x="5945473" y="6282603"/>
            <a:chExt cx="1637385" cy="492443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D2B3061-FEF9-EE04-A35F-FB55B1B853B7}"/>
                </a:ext>
              </a:extLst>
            </p:cNvPr>
            <p:cNvSpPr txBox="1"/>
            <p:nvPr/>
          </p:nvSpPr>
          <p:spPr>
            <a:xfrm>
              <a:off x="5945473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優化前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125BC31-CA40-9496-63B5-FC9C6B19B648}"/>
                </a:ext>
              </a:extLst>
            </p:cNvPr>
            <p:cNvSpPr txBox="1"/>
            <p:nvPr/>
          </p:nvSpPr>
          <p:spPr>
            <a:xfrm>
              <a:off x="6800152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優化後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F364B29E-8A6C-E199-3D31-1ACC324FBA8E}"/>
              </a:ext>
            </a:extLst>
          </p:cNvPr>
          <p:cNvGrpSpPr/>
          <p:nvPr/>
        </p:nvGrpSpPr>
        <p:grpSpPr>
          <a:xfrm>
            <a:off x="10144867" y="6282603"/>
            <a:ext cx="1637385" cy="492443"/>
            <a:chOff x="5945473" y="6282603"/>
            <a:chExt cx="1637385" cy="492443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5CFB9F96-BE64-B0D1-02E2-1500057E9DB7}"/>
                </a:ext>
              </a:extLst>
            </p:cNvPr>
            <p:cNvSpPr txBox="1"/>
            <p:nvPr/>
          </p:nvSpPr>
          <p:spPr>
            <a:xfrm>
              <a:off x="5945473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優化前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635E460E-CE74-5165-AB9E-E6AACBE7C4FE}"/>
                </a:ext>
              </a:extLst>
            </p:cNvPr>
            <p:cNvSpPr txBox="1"/>
            <p:nvPr/>
          </p:nvSpPr>
          <p:spPr>
            <a:xfrm>
              <a:off x="6800152" y="6282603"/>
              <a:ext cx="7827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參數</a:t>
              </a:r>
              <a:endPara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優化後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1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2746</TotalTime>
  <Words>1450</Words>
  <Application>Microsoft Office PowerPoint</Application>
  <PresentationFormat>寬螢幕</PresentationFormat>
  <Paragraphs>136</Paragraphs>
  <Slides>21</Slides>
  <Notes>13</Notes>
  <HiddenSlides>1</HiddenSlides>
  <MMClips>11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微軟正黑體</vt:lpstr>
      <vt:lpstr>Arial</vt:lpstr>
      <vt:lpstr>Calibri</vt:lpstr>
      <vt:lpstr>Calibri Light</vt:lpstr>
      <vt:lpstr>Times New Roman</vt:lpstr>
      <vt:lpstr>Wingdings</vt:lpstr>
      <vt:lpstr>Office 2013 - 2022 主題</vt:lpstr>
      <vt:lpstr>Intelligent and Sustainable Precision Machining System APP based on ESG Carbon Emission Visibility and Reduction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Demo Time</vt:lpstr>
      <vt:lpstr>PowerPoint 簡報</vt:lpstr>
      <vt:lpstr>PowerPoint 簡報</vt:lpstr>
      <vt:lpstr>PowerPoint 簡報</vt:lpstr>
      <vt:lpstr>PowerPoint 簡報</vt:lpstr>
      <vt:lpstr>PowerPoint 簡報</vt:lpstr>
      <vt:lpstr>Thank you for your time.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作品名稱</dc:title>
  <dc:creator>admin</dc:creator>
  <cp:lastModifiedBy>子為 許</cp:lastModifiedBy>
  <cp:revision>199</cp:revision>
  <dcterms:created xsi:type="dcterms:W3CDTF">2024-06-07T10:24:26Z</dcterms:created>
  <dcterms:modified xsi:type="dcterms:W3CDTF">2024-08-06T08:05:56Z</dcterms:modified>
</cp:coreProperties>
</file>