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1" r:id="rId3"/>
    <p:sldId id="260" r:id="rId4"/>
    <p:sldId id="263" r:id="rId5"/>
    <p:sldId id="258" r:id="rId6"/>
    <p:sldId id="259" r:id="rId7"/>
    <p:sldId id="267" r:id="rId8"/>
    <p:sldId id="261" r:id="rId9"/>
    <p:sldId id="262" r:id="rId10"/>
    <p:sldId id="282" r:id="rId11"/>
    <p:sldId id="269" r:id="rId12"/>
    <p:sldId id="265" r:id="rId13"/>
    <p:sldId id="273" r:id="rId14"/>
    <p:sldId id="285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MMC_7138" initials="P" lastIdx="1" clrIdx="0">
    <p:extLst>
      <p:ext uri="{19B8F6BF-5375-455C-9EA6-DF929625EA0E}">
        <p15:presenceInfo xmlns:p15="http://schemas.microsoft.com/office/powerpoint/2012/main" userId="PMMC_7138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EC7C31"/>
    <a:srgbClr val="E4E4E4"/>
    <a:srgbClr val="000099"/>
    <a:srgbClr val="CCEC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58" autoAdjust="0"/>
    <p:restoredTop sz="79412" autoAdjust="0"/>
  </p:normalViewPr>
  <p:slideViewPr>
    <p:cSldViewPr snapToGrid="0">
      <p:cViewPr varScale="1">
        <p:scale>
          <a:sx n="119" d="100"/>
          <a:sy n="119" d="100"/>
        </p:scale>
        <p:origin x="132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23563A-D523-4D22-89CE-3C80509F8BEF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AE8664C-DCA8-4197-B292-665D2E25742D}">
      <dgm:prSet phldrT="[文字]"/>
      <dgm:spPr/>
      <dgm:t>
        <a:bodyPr/>
        <a:lstStyle/>
        <a:p>
          <a:endParaRPr lang="zh-TW" altLang="en-US"/>
        </a:p>
      </dgm:t>
    </dgm:pt>
    <dgm:pt modelId="{BB78B18D-1C94-48F9-9E6B-53132AA5423C}" type="parTrans" cxnId="{FD20FDA1-1911-4290-9D8D-A7A76E56712E}">
      <dgm:prSet/>
      <dgm:spPr/>
      <dgm:t>
        <a:bodyPr/>
        <a:lstStyle/>
        <a:p>
          <a:endParaRPr lang="zh-TW" altLang="en-US"/>
        </a:p>
      </dgm:t>
    </dgm:pt>
    <dgm:pt modelId="{583C6F51-AB22-45E6-985D-BC3BBB8E12BD}" type="sibTrans" cxnId="{FD20FDA1-1911-4290-9D8D-A7A76E56712E}">
      <dgm:prSet/>
      <dgm:sp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pPr rtl="0" eaLnBrk="1" latinLnBrk="0"/>
          <a:endParaRPr lang="zh-TW" altLang="en-US"/>
        </a:p>
      </dgm:t>
    </dgm:pt>
    <dgm:pt modelId="{1D87F6DE-F819-4CD8-9635-A1BFBC6A64BE}">
      <dgm:prSet phldrT="[文字]"/>
      <dgm:spPr/>
      <dgm:t>
        <a:bodyPr/>
        <a:lstStyle/>
        <a:p>
          <a:endParaRPr lang="zh-TW" altLang="en-US"/>
        </a:p>
      </dgm:t>
    </dgm:pt>
    <dgm:pt modelId="{1A3218B5-94A4-4BEC-8BB0-04633B43AB69}" type="parTrans" cxnId="{338041CD-0DE7-4238-843A-45EB12BB9AA6}">
      <dgm:prSet/>
      <dgm:spPr/>
      <dgm:t>
        <a:bodyPr/>
        <a:lstStyle/>
        <a:p>
          <a:endParaRPr lang="zh-TW" altLang="en-US"/>
        </a:p>
      </dgm:t>
    </dgm:pt>
    <dgm:pt modelId="{4A7532E3-824E-4678-AC1B-3E4A7AA77BF2}" type="sibTrans" cxnId="{338041CD-0DE7-4238-843A-45EB12BB9AA6}">
      <dgm:prSet/>
      <dgm:sp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pPr rtl="0" eaLnBrk="1" latinLnBrk="0"/>
          <a:endParaRPr lang="zh-TW" altLang="en-US"/>
        </a:p>
      </dgm:t>
    </dgm:pt>
    <dgm:pt modelId="{038AC9B1-AD33-402F-AFCD-AB198F18A1F1}">
      <dgm:prSet phldrT="[文字]"/>
      <dgm:spPr/>
      <dgm:t>
        <a:bodyPr/>
        <a:lstStyle/>
        <a:p>
          <a:endParaRPr lang="zh-TW" altLang="en-US"/>
        </a:p>
      </dgm:t>
    </dgm:pt>
    <dgm:pt modelId="{E6CF3E4D-E523-4A41-B3C9-FE1918F3F1D7}" type="sibTrans" cxnId="{445A98D7-D2A8-42FF-95EB-ADE037AB4224}">
      <dgm:prSet/>
      <dgm:sp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endParaRPr lang="zh-TW" altLang="en-US"/>
        </a:p>
      </dgm:t>
    </dgm:pt>
    <dgm:pt modelId="{DB0561BC-65C2-45F3-8CC8-C43A03E125B3}" type="parTrans" cxnId="{445A98D7-D2A8-42FF-95EB-ADE037AB4224}">
      <dgm:prSet/>
      <dgm:spPr/>
      <dgm:t>
        <a:bodyPr/>
        <a:lstStyle/>
        <a:p>
          <a:endParaRPr lang="zh-TW" altLang="en-US"/>
        </a:p>
      </dgm:t>
    </dgm:pt>
    <dgm:pt modelId="{2A275E0A-F05F-40C2-8D97-60DC960CE199}">
      <dgm:prSet phldrT="[文字]"/>
      <dgm:spPr/>
      <dgm:t>
        <a:bodyPr/>
        <a:lstStyle/>
        <a:p>
          <a:endParaRPr lang="zh-TW" altLang="en-US"/>
        </a:p>
      </dgm:t>
    </dgm:pt>
    <dgm:pt modelId="{EA7C2733-2224-4310-8C28-53148757B025}" type="parTrans" cxnId="{E67A9E11-3C7D-4AA1-A48B-1537CB824A59}">
      <dgm:prSet/>
      <dgm:spPr/>
      <dgm:t>
        <a:bodyPr/>
        <a:lstStyle/>
        <a:p>
          <a:endParaRPr lang="zh-TW" altLang="en-US"/>
        </a:p>
      </dgm:t>
    </dgm:pt>
    <dgm:pt modelId="{BC980DCB-D7D5-4888-A085-D4900349D4B5}" type="sibTrans" cxnId="{E67A9E11-3C7D-4AA1-A48B-1537CB824A59}">
      <dgm:prSet/>
      <dgm:spPr>
        <a:gradFill flip="none" rotWithShape="1">
          <a:gsLst>
            <a:gs pos="0">
              <a:srgbClr val="70AD47">
                <a:lumMod val="67000"/>
              </a:srgbClr>
            </a:gs>
            <a:gs pos="48000">
              <a:srgbClr val="70AD47">
                <a:lumMod val="97000"/>
                <a:lumOff val="3000"/>
              </a:srgbClr>
            </a:gs>
            <a:gs pos="100000">
              <a:srgbClr val="70AD47">
                <a:lumMod val="60000"/>
                <a:lumOff val="40000"/>
              </a:srgbClr>
            </a:gs>
          </a:gsLst>
          <a:lin ang="16200000" scaled="1"/>
          <a:tileRect/>
        </a:gra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/>
        <a:lstStyle/>
        <a:p>
          <a:endParaRPr lang="zh-TW" altLang="en-US"/>
        </a:p>
      </dgm:t>
    </dgm:pt>
    <dgm:pt modelId="{DBC1F085-535E-4727-84E9-835D8DDDEE86}" type="pres">
      <dgm:prSet presAssocID="{2823563A-D523-4D22-89CE-3C80509F8BEF}" presName="cycle" presStyleCnt="0">
        <dgm:presLayoutVars>
          <dgm:dir/>
          <dgm:resizeHandles val="exact"/>
        </dgm:presLayoutVars>
      </dgm:prSet>
      <dgm:spPr/>
    </dgm:pt>
    <dgm:pt modelId="{83D10459-943A-4DCB-B051-BEA1D118639E}" type="pres">
      <dgm:prSet presAssocID="{FAE8664C-DCA8-4197-B292-665D2E25742D}" presName="dummy" presStyleCnt="0"/>
      <dgm:spPr/>
    </dgm:pt>
    <dgm:pt modelId="{76912596-2580-479E-A5A4-008EBA0ABE1E}" type="pres">
      <dgm:prSet presAssocID="{FAE8664C-DCA8-4197-B292-665D2E25742D}" presName="node" presStyleLbl="revTx" presStyleIdx="0" presStyleCnt="4">
        <dgm:presLayoutVars>
          <dgm:bulletEnabled val="1"/>
        </dgm:presLayoutVars>
      </dgm:prSet>
      <dgm:spPr/>
    </dgm:pt>
    <dgm:pt modelId="{60271E53-D05C-411F-A662-AD11282668EB}" type="pres">
      <dgm:prSet presAssocID="{583C6F51-AB22-45E6-985D-BC3BBB8E12BD}" presName="sibTrans" presStyleLbl="node1" presStyleIdx="0" presStyleCnt="4"/>
      <dgm:spPr/>
    </dgm:pt>
    <dgm:pt modelId="{EBD8CA6E-5BA8-4664-9015-248905F81BFF}" type="pres">
      <dgm:prSet presAssocID="{038AC9B1-AD33-402F-AFCD-AB198F18A1F1}" presName="dummy" presStyleCnt="0"/>
      <dgm:spPr/>
    </dgm:pt>
    <dgm:pt modelId="{4F65FB1C-50A4-4DDE-9F63-E767CAB64622}" type="pres">
      <dgm:prSet presAssocID="{038AC9B1-AD33-402F-AFCD-AB198F18A1F1}" presName="node" presStyleLbl="revTx" presStyleIdx="1" presStyleCnt="4">
        <dgm:presLayoutVars>
          <dgm:bulletEnabled val="1"/>
        </dgm:presLayoutVars>
      </dgm:prSet>
      <dgm:spPr/>
    </dgm:pt>
    <dgm:pt modelId="{92A9CF27-2256-483A-AAC8-5A8B4A384385}" type="pres">
      <dgm:prSet presAssocID="{E6CF3E4D-E523-4A41-B3C9-FE1918F3F1D7}" presName="sibTrans" presStyleLbl="node1" presStyleIdx="1" presStyleCnt="4"/>
      <dgm:spPr/>
    </dgm:pt>
    <dgm:pt modelId="{083C082F-9CD1-48B4-86A2-00A6FFCB7B15}" type="pres">
      <dgm:prSet presAssocID="{2A275E0A-F05F-40C2-8D97-60DC960CE199}" presName="dummy" presStyleCnt="0"/>
      <dgm:spPr/>
    </dgm:pt>
    <dgm:pt modelId="{8CF18CAA-99E7-43CD-AFD6-BE8052B7D2DC}" type="pres">
      <dgm:prSet presAssocID="{2A275E0A-F05F-40C2-8D97-60DC960CE199}" presName="node" presStyleLbl="revTx" presStyleIdx="2" presStyleCnt="4">
        <dgm:presLayoutVars>
          <dgm:bulletEnabled val="1"/>
        </dgm:presLayoutVars>
      </dgm:prSet>
      <dgm:spPr/>
    </dgm:pt>
    <dgm:pt modelId="{3E80D2AB-1401-418B-BF33-81E92D8B65AC}" type="pres">
      <dgm:prSet presAssocID="{BC980DCB-D7D5-4888-A085-D4900349D4B5}" presName="sibTrans" presStyleLbl="node1" presStyleIdx="2" presStyleCnt="4"/>
      <dgm:spPr>
        <a:xfrm>
          <a:off x="1112276" y="576"/>
          <a:ext cx="5161694" cy="5161694"/>
        </a:xfrm>
        <a:prstGeom prst="circularArrow">
          <a:avLst>
            <a:gd name="adj1" fmla="val 6908"/>
            <a:gd name="adj2" fmla="val 465813"/>
            <a:gd name="adj3" fmla="val 11347474"/>
            <a:gd name="adj4" fmla="val 9786713"/>
            <a:gd name="adj5" fmla="val 8059"/>
          </a:avLst>
        </a:prstGeom>
      </dgm:spPr>
    </dgm:pt>
    <dgm:pt modelId="{0E6606BC-57FB-4791-8B2B-965798E27BC6}" type="pres">
      <dgm:prSet presAssocID="{1D87F6DE-F819-4CD8-9635-A1BFBC6A64BE}" presName="dummy" presStyleCnt="0"/>
      <dgm:spPr/>
    </dgm:pt>
    <dgm:pt modelId="{9C5175B8-0664-4E3E-B599-E5FC33D5504D}" type="pres">
      <dgm:prSet presAssocID="{1D87F6DE-F819-4CD8-9635-A1BFBC6A64BE}" presName="node" presStyleLbl="revTx" presStyleIdx="3" presStyleCnt="4">
        <dgm:presLayoutVars>
          <dgm:bulletEnabled val="1"/>
        </dgm:presLayoutVars>
      </dgm:prSet>
      <dgm:spPr/>
    </dgm:pt>
    <dgm:pt modelId="{DBB7F1BC-E907-46B1-BA43-BEEAA0F91AB3}" type="pres">
      <dgm:prSet presAssocID="{4A7532E3-824E-4678-AC1B-3E4A7AA77BF2}" presName="sibTrans" presStyleLbl="node1" presStyleIdx="3" presStyleCnt="4"/>
      <dgm:spPr/>
    </dgm:pt>
  </dgm:ptLst>
  <dgm:cxnLst>
    <dgm:cxn modelId="{16552800-F31F-4679-91F7-FCFB81422799}" type="presOf" srcId="{1D87F6DE-F819-4CD8-9635-A1BFBC6A64BE}" destId="{9C5175B8-0664-4E3E-B599-E5FC33D5504D}" srcOrd="0" destOrd="0" presId="urn:microsoft.com/office/officeart/2005/8/layout/cycle1"/>
    <dgm:cxn modelId="{E67A9E11-3C7D-4AA1-A48B-1537CB824A59}" srcId="{2823563A-D523-4D22-89CE-3C80509F8BEF}" destId="{2A275E0A-F05F-40C2-8D97-60DC960CE199}" srcOrd="2" destOrd="0" parTransId="{EA7C2733-2224-4310-8C28-53148757B025}" sibTransId="{BC980DCB-D7D5-4888-A085-D4900349D4B5}"/>
    <dgm:cxn modelId="{E6F0991D-BABF-4679-8C7E-3BB753FF964D}" type="presOf" srcId="{2A275E0A-F05F-40C2-8D97-60DC960CE199}" destId="{8CF18CAA-99E7-43CD-AFD6-BE8052B7D2DC}" srcOrd="0" destOrd="0" presId="urn:microsoft.com/office/officeart/2005/8/layout/cycle1"/>
    <dgm:cxn modelId="{800BF623-F8D9-4902-8580-5E9BA1E2C25E}" type="presOf" srcId="{583C6F51-AB22-45E6-985D-BC3BBB8E12BD}" destId="{60271E53-D05C-411F-A662-AD11282668EB}" srcOrd="0" destOrd="0" presId="urn:microsoft.com/office/officeart/2005/8/layout/cycle1"/>
    <dgm:cxn modelId="{AC6B903F-2E84-45EC-8F80-EACA90C14213}" type="presOf" srcId="{4A7532E3-824E-4678-AC1B-3E4A7AA77BF2}" destId="{DBB7F1BC-E907-46B1-BA43-BEEAA0F91AB3}" srcOrd="0" destOrd="0" presId="urn:microsoft.com/office/officeart/2005/8/layout/cycle1"/>
    <dgm:cxn modelId="{FF87F245-3C08-40F8-9CE4-CE5AE61EC588}" type="presOf" srcId="{038AC9B1-AD33-402F-AFCD-AB198F18A1F1}" destId="{4F65FB1C-50A4-4DDE-9F63-E767CAB64622}" srcOrd="0" destOrd="0" presId="urn:microsoft.com/office/officeart/2005/8/layout/cycle1"/>
    <dgm:cxn modelId="{B443D68B-A73B-424D-BB2E-6A7138C14CA2}" type="presOf" srcId="{FAE8664C-DCA8-4197-B292-665D2E25742D}" destId="{76912596-2580-479E-A5A4-008EBA0ABE1E}" srcOrd="0" destOrd="0" presId="urn:microsoft.com/office/officeart/2005/8/layout/cycle1"/>
    <dgm:cxn modelId="{159757A0-0C7A-4057-BDCB-52F617C584F7}" type="presOf" srcId="{BC980DCB-D7D5-4888-A085-D4900349D4B5}" destId="{3E80D2AB-1401-418B-BF33-81E92D8B65AC}" srcOrd="0" destOrd="0" presId="urn:microsoft.com/office/officeart/2005/8/layout/cycle1"/>
    <dgm:cxn modelId="{7835D2A1-B817-4DE3-AFB8-0301197340EA}" type="presOf" srcId="{E6CF3E4D-E523-4A41-B3C9-FE1918F3F1D7}" destId="{92A9CF27-2256-483A-AAC8-5A8B4A384385}" srcOrd="0" destOrd="0" presId="urn:microsoft.com/office/officeart/2005/8/layout/cycle1"/>
    <dgm:cxn modelId="{FD20FDA1-1911-4290-9D8D-A7A76E56712E}" srcId="{2823563A-D523-4D22-89CE-3C80509F8BEF}" destId="{FAE8664C-DCA8-4197-B292-665D2E25742D}" srcOrd="0" destOrd="0" parTransId="{BB78B18D-1C94-48F9-9E6B-53132AA5423C}" sibTransId="{583C6F51-AB22-45E6-985D-BC3BBB8E12BD}"/>
    <dgm:cxn modelId="{338041CD-0DE7-4238-843A-45EB12BB9AA6}" srcId="{2823563A-D523-4D22-89CE-3C80509F8BEF}" destId="{1D87F6DE-F819-4CD8-9635-A1BFBC6A64BE}" srcOrd="3" destOrd="0" parTransId="{1A3218B5-94A4-4BEC-8BB0-04633B43AB69}" sibTransId="{4A7532E3-824E-4678-AC1B-3E4A7AA77BF2}"/>
    <dgm:cxn modelId="{445A98D7-D2A8-42FF-95EB-ADE037AB4224}" srcId="{2823563A-D523-4D22-89CE-3C80509F8BEF}" destId="{038AC9B1-AD33-402F-AFCD-AB198F18A1F1}" srcOrd="1" destOrd="0" parTransId="{DB0561BC-65C2-45F3-8CC8-C43A03E125B3}" sibTransId="{E6CF3E4D-E523-4A41-B3C9-FE1918F3F1D7}"/>
    <dgm:cxn modelId="{6DE534F0-115D-4FF7-AA51-2D5A5BB5811B}" type="presOf" srcId="{2823563A-D523-4D22-89CE-3C80509F8BEF}" destId="{DBC1F085-535E-4727-84E9-835D8DDDEE86}" srcOrd="0" destOrd="0" presId="urn:microsoft.com/office/officeart/2005/8/layout/cycle1"/>
    <dgm:cxn modelId="{B7538B93-3BE9-4433-A267-4A7235C864D2}" type="presParOf" srcId="{DBC1F085-535E-4727-84E9-835D8DDDEE86}" destId="{83D10459-943A-4DCB-B051-BEA1D118639E}" srcOrd="0" destOrd="0" presId="urn:microsoft.com/office/officeart/2005/8/layout/cycle1"/>
    <dgm:cxn modelId="{800D36D0-E908-43E6-8FF3-0E5CF7A6039D}" type="presParOf" srcId="{DBC1F085-535E-4727-84E9-835D8DDDEE86}" destId="{76912596-2580-479E-A5A4-008EBA0ABE1E}" srcOrd="1" destOrd="0" presId="urn:microsoft.com/office/officeart/2005/8/layout/cycle1"/>
    <dgm:cxn modelId="{B67AC529-F80E-4FA9-91F6-917A6DBDABFC}" type="presParOf" srcId="{DBC1F085-535E-4727-84E9-835D8DDDEE86}" destId="{60271E53-D05C-411F-A662-AD11282668EB}" srcOrd="2" destOrd="0" presId="urn:microsoft.com/office/officeart/2005/8/layout/cycle1"/>
    <dgm:cxn modelId="{5D644609-CF33-4DFA-9C32-03B208263637}" type="presParOf" srcId="{DBC1F085-535E-4727-84E9-835D8DDDEE86}" destId="{EBD8CA6E-5BA8-4664-9015-248905F81BFF}" srcOrd="3" destOrd="0" presId="urn:microsoft.com/office/officeart/2005/8/layout/cycle1"/>
    <dgm:cxn modelId="{3EF8FCD9-FCC1-42D6-801C-7C98FAFF7C53}" type="presParOf" srcId="{DBC1F085-535E-4727-84E9-835D8DDDEE86}" destId="{4F65FB1C-50A4-4DDE-9F63-E767CAB64622}" srcOrd="4" destOrd="0" presId="urn:microsoft.com/office/officeart/2005/8/layout/cycle1"/>
    <dgm:cxn modelId="{C4E39792-F048-4230-B9C2-BBFF53A2FB4E}" type="presParOf" srcId="{DBC1F085-535E-4727-84E9-835D8DDDEE86}" destId="{92A9CF27-2256-483A-AAC8-5A8B4A384385}" srcOrd="5" destOrd="0" presId="urn:microsoft.com/office/officeart/2005/8/layout/cycle1"/>
    <dgm:cxn modelId="{D8152336-5696-4254-8C26-5412CCF00A20}" type="presParOf" srcId="{DBC1F085-535E-4727-84E9-835D8DDDEE86}" destId="{083C082F-9CD1-48B4-86A2-00A6FFCB7B15}" srcOrd="6" destOrd="0" presId="urn:microsoft.com/office/officeart/2005/8/layout/cycle1"/>
    <dgm:cxn modelId="{0F067852-8FE2-4E30-86B6-9C88799E7061}" type="presParOf" srcId="{DBC1F085-535E-4727-84E9-835D8DDDEE86}" destId="{8CF18CAA-99E7-43CD-AFD6-BE8052B7D2DC}" srcOrd="7" destOrd="0" presId="urn:microsoft.com/office/officeart/2005/8/layout/cycle1"/>
    <dgm:cxn modelId="{41CB2672-CB7E-4150-AD8E-CAB74AE93667}" type="presParOf" srcId="{DBC1F085-535E-4727-84E9-835D8DDDEE86}" destId="{3E80D2AB-1401-418B-BF33-81E92D8B65AC}" srcOrd="8" destOrd="0" presId="urn:microsoft.com/office/officeart/2005/8/layout/cycle1"/>
    <dgm:cxn modelId="{A071DBC0-3D3D-4C4E-9677-8C65188F0ED8}" type="presParOf" srcId="{DBC1F085-535E-4727-84E9-835D8DDDEE86}" destId="{0E6606BC-57FB-4791-8B2B-965798E27BC6}" srcOrd="9" destOrd="0" presId="urn:microsoft.com/office/officeart/2005/8/layout/cycle1"/>
    <dgm:cxn modelId="{60CD41A8-F70F-4CBB-A2D6-2B53D1ACECBA}" type="presParOf" srcId="{DBC1F085-535E-4727-84E9-835D8DDDEE86}" destId="{9C5175B8-0664-4E3E-B599-E5FC33D5504D}" srcOrd="10" destOrd="0" presId="urn:microsoft.com/office/officeart/2005/8/layout/cycle1"/>
    <dgm:cxn modelId="{EFB5F0D0-71BC-404B-B00A-B5D48F709635}" type="presParOf" srcId="{DBC1F085-535E-4727-84E9-835D8DDDEE86}" destId="{DBB7F1BC-E907-46B1-BA43-BEEAA0F91AB3}" srcOrd="11" destOrd="0" presId="urn:microsoft.com/office/officeart/2005/8/layout/cycle1"/>
  </dgm:cxnLst>
  <dgm:bg>
    <a:noFill/>
  </dgm:bg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912596-2580-479E-A5A4-008EBA0ABE1E}">
      <dsp:nvSpPr>
        <dsp:cNvPr id="0" name=""/>
        <dsp:cNvSpPr/>
      </dsp:nvSpPr>
      <dsp:spPr>
        <a:xfrm>
          <a:off x="4330655" y="115363"/>
          <a:ext cx="1828529" cy="1828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6500" kern="1200"/>
        </a:p>
      </dsp:txBody>
      <dsp:txXfrm>
        <a:off x="4330655" y="115363"/>
        <a:ext cx="1828529" cy="1828529"/>
      </dsp:txXfrm>
    </dsp:sp>
    <dsp:sp modelId="{60271E53-D05C-411F-A662-AD11282668EB}">
      <dsp:nvSpPr>
        <dsp:cNvPr id="0" name=""/>
        <dsp:cNvSpPr/>
      </dsp:nvSpPr>
      <dsp:spPr>
        <a:xfrm>
          <a:off x="1112276" y="576"/>
          <a:ext cx="5161694" cy="5161694"/>
        </a:xfrm>
        <a:prstGeom prst="circularArrow">
          <a:avLst>
            <a:gd name="adj1" fmla="val 6908"/>
            <a:gd name="adj2" fmla="val 465813"/>
            <a:gd name="adj3" fmla="val 547474"/>
            <a:gd name="adj4" fmla="val 20586713"/>
            <a:gd name="adj5" fmla="val 8059"/>
          </a:avLst>
        </a:prstGeom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65FB1C-50A4-4DDE-9F63-E767CAB64622}">
      <dsp:nvSpPr>
        <dsp:cNvPr id="0" name=""/>
        <dsp:cNvSpPr/>
      </dsp:nvSpPr>
      <dsp:spPr>
        <a:xfrm>
          <a:off x="4330655" y="3218955"/>
          <a:ext cx="1828529" cy="1828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6500" kern="1200"/>
        </a:p>
      </dsp:txBody>
      <dsp:txXfrm>
        <a:off x="4330655" y="3218955"/>
        <a:ext cx="1828529" cy="1828529"/>
      </dsp:txXfrm>
    </dsp:sp>
    <dsp:sp modelId="{92A9CF27-2256-483A-AAC8-5A8B4A384385}">
      <dsp:nvSpPr>
        <dsp:cNvPr id="0" name=""/>
        <dsp:cNvSpPr/>
      </dsp:nvSpPr>
      <dsp:spPr>
        <a:xfrm>
          <a:off x="1112276" y="576"/>
          <a:ext cx="5161694" cy="5161694"/>
        </a:xfrm>
        <a:prstGeom prst="circularArrow">
          <a:avLst>
            <a:gd name="adj1" fmla="val 6908"/>
            <a:gd name="adj2" fmla="val 465813"/>
            <a:gd name="adj3" fmla="val 5947474"/>
            <a:gd name="adj4" fmla="val 4386713"/>
            <a:gd name="adj5" fmla="val 8059"/>
          </a:avLst>
        </a:prstGeom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F18CAA-99E7-43CD-AFD6-BE8052B7D2DC}">
      <dsp:nvSpPr>
        <dsp:cNvPr id="0" name=""/>
        <dsp:cNvSpPr/>
      </dsp:nvSpPr>
      <dsp:spPr>
        <a:xfrm>
          <a:off x="1227063" y="3218955"/>
          <a:ext cx="1828529" cy="1828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6500" kern="1200"/>
        </a:p>
      </dsp:txBody>
      <dsp:txXfrm>
        <a:off x="1227063" y="3218955"/>
        <a:ext cx="1828529" cy="1828529"/>
      </dsp:txXfrm>
    </dsp:sp>
    <dsp:sp modelId="{3E80D2AB-1401-418B-BF33-81E92D8B65AC}">
      <dsp:nvSpPr>
        <dsp:cNvPr id="0" name=""/>
        <dsp:cNvSpPr/>
      </dsp:nvSpPr>
      <dsp:spPr>
        <a:xfrm>
          <a:off x="1112276" y="576"/>
          <a:ext cx="5161694" cy="5161694"/>
        </a:xfrm>
        <a:prstGeom prst="circularArrow">
          <a:avLst>
            <a:gd name="adj1" fmla="val 6908"/>
            <a:gd name="adj2" fmla="val 465813"/>
            <a:gd name="adj3" fmla="val 11347474"/>
            <a:gd name="adj4" fmla="val 9786713"/>
            <a:gd name="adj5" fmla="val 8059"/>
          </a:avLst>
        </a:prstGeom>
        <a:gradFill flip="none" rotWithShape="1">
          <a:gsLst>
            <a:gs pos="0">
              <a:srgbClr val="70AD47">
                <a:lumMod val="67000"/>
              </a:srgbClr>
            </a:gs>
            <a:gs pos="48000">
              <a:srgbClr val="70AD47">
                <a:lumMod val="97000"/>
                <a:lumOff val="3000"/>
              </a:srgbClr>
            </a:gs>
            <a:gs pos="100000">
              <a:srgbClr val="70AD47">
                <a:lumMod val="60000"/>
                <a:lumOff val="40000"/>
              </a:srgbClr>
            </a:gs>
          </a:gsLst>
          <a:lin ang="16200000" scaled="1"/>
          <a:tileRect/>
        </a:gra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5175B8-0664-4E3E-B599-E5FC33D5504D}">
      <dsp:nvSpPr>
        <dsp:cNvPr id="0" name=""/>
        <dsp:cNvSpPr/>
      </dsp:nvSpPr>
      <dsp:spPr>
        <a:xfrm>
          <a:off x="1227063" y="115363"/>
          <a:ext cx="1828529" cy="1828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6500" kern="1200"/>
        </a:p>
      </dsp:txBody>
      <dsp:txXfrm>
        <a:off x="1227063" y="115363"/>
        <a:ext cx="1828529" cy="1828529"/>
      </dsp:txXfrm>
    </dsp:sp>
    <dsp:sp modelId="{DBB7F1BC-E907-46B1-BA43-BEEAA0F91AB3}">
      <dsp:nvSpPr>
        <dsp:cNvPr id="0" name=""/>
        <dsp:cNvSpPr/>
      </dsp:nvSpPr>
      <dsp:spPr>
        <a:xfrm>
          <a:off x="1112276" y="576"/>
          <a:ext cx="5161694" cy="5161694"/>
        </a:xfrm>
        <a:prstGeom prst="circularArrow">
          <a:avLst>
            <a:gd name="adj1" fmla="val 6908"/>
            <a:gd name="adj2" fmla="val 465813"/>
            <a:gd name="adj3" fmla="val 16747474"/>
            <a:gd name="adj4" fmla="val 15186713"/>
            <a:gd name="adj5" fmla="val 8059"/>
          </a:avLst>
        </a:prstGeom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C556E-F189-440F-9905-9C98797D7A87}" type="datetimeFigureOut">
              <a:rPr lang="zh-TW" altLang="en-US" smtClean="0"/>
              <a:t>2024/7/24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00CB0-AEEB-4D43-9F05-F115366372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6317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zh-TW" sz="1800" kern="100" dirty="0">
              <a:effectLst/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00CB0-AEEB-4D43-9F05-F11536637209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8991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00CB0-AEEB-4D43-9F05-F11536637209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7487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00CB0-AEEB-4D43-9F05-F11536637209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3948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00CB0-AEEB-4D43-9F05-F11536637209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8289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304800" algn="just"/>
            <a:endParaRPr lang="zh-TW" altLang="zh-TW" sz="1800" kern="100" dirty="0">
              <a:effectLst/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00CB0-AEEB-4D43-9F05-F11536637209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0474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304800"/>
            <a:endParaRPr lang="zh-TW" altLang="zh-TW" sz="1800" kern="100" dirty="0">
              <a:effectLst/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00CB0-AEEB-4D43-9F05-F11536637209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2473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00CB0-AEEB-4D43-9F05-F11536637209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9690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zh-TW" sz="1800" kern="100" dirty="0">
              <a:effectLst/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00CB0-AEEB-4D43-9F05-F11536637209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4501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00CB0-AEEB-4D43-9F05-F11536637209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5273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00CB0-AEEB-4D43-9F05-F11536637209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8295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00CB0-AEEB-4D43-9F05-F11536637209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4651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304800"/>
            <a:endParaRPr lang="zh-TW" altLang="zh-TW" sz="1800" kern="100" dirty="0">
              <a:effectLst/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00CB0-AEEB-4D43-9F05-F11536637209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0809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9AFA-0F51-49FE-B8A4-935EEB7F1470}" type="datetimeFigureOut">
              <a:rPr lang="zh-TW" altLang="en-US" smtClean="0"/>
              <a:t>2024/7/24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07B1-072B-4AA8-9FEF-7C044C4566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9258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9AFA-0F51-49FE-B8A4-935EEB7F1470}" type="datetimeFigureOut">
              <a:rPr lang="zh-TW" altLang="en-US" smtClean="0"/>
              <a:t>2024/7/24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07B1-072B-4AA8-9FEF-7C044C4566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8365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9AFA-0F51-49FE-B8A4-935EEB7F1470}" type="datetimeFigureOut">
              <a:rPr lang="zh-TW" altLang="en-US" smtClean="0"/>
              <a:t>2024/7/24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07B1-072B-4AA8-9FEF-7C044C4566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099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9AFA-0F51-49FE-B8A4-935EEB7F1470}" type="datetimeFigureOut">
              <a:rPr lang="zh-TW" altLang="en-US" smtClean="0"/>
              <a:t>2024/7/24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07B1-072B-4AA8-9FEF-7C044C4566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2271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9AFA-0F51-49FE-B8A4-935EEB7F1470}" type="datetimeFigureOut">
              <a:rPr lang="zh-TW" altLang="en-US" smtClean="0"/>
              <a:t>2024/7/24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07B1-072B-4AA8-9FEF-7C044C4566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7330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9AFA-0F51-49FE-B8A4-935EEB7F1470}" type="datetimeFigureOut">
              <a:rPr lang="zh-TW" altLang="en-US" smtClean="0"/>
              <a:t>2024/7/24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07B1-072B-4AA8-9FEF-7C044C4566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5858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9AFA-0F51-49FE-B8A4-935EEB7F1470}" type="datetimeFigureOut">
              <a:rPr lang="zh-TW" altLang="en-US" smtClean="0"/>
              <a:t>2024/7/24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07B1-072B-4AA8-9FEF-7C044C4566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7909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9AFA-0F51-49FE-B8A4-935EEB7F1470}" type="datetimeFigureOut">
              <a:rPr lang="zh-TW" altLang="en-US" smtClean="0"/>
              <a:t>2024/7/24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07B1-072B-4AA8-9FEF-7C044C4566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3597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9AFA-0F51-49FE-B8A4-935EEB7F1470}" type="datetimeFigureOut">
              <a:rPr lang="zh-TW" altLang="en-US" smtClean="0"/>
              <a:t>2024/7/24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07B1-072B-4AA8-9FEF-7C044C4566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969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9AFA-0F51-49FE-B8A4-935EEB7F1470}" type="datetimeFigureOut">
              <a:rPr lang="zh-TW" altLang="en-US" smtClean="0"/>
              <a:t>2024/7/24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07B1-072B-4AA8-9FEF-7C044C4566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3112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9AFA-0F51-49FE-B8A4-935EEB7F1470}" type="datetimeFigureOut">
              <a:rPr lang="zh-TW" altLang="en-US" smtClean="0"/>
              <a:t>2024/7/24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07B1-072B-4AA8-9FEF-7C044C4566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682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F9AFA-0F51-49FE-B8A4-935EEB7F1470}" type="datetimeFigureOut">
              <a:rPr lang="zh-TW" altLang="en-US" smtClean="0"/>
              <a:t>2024/7/24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89021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407B1-072B-4AA8-9FEF-7C044C456647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42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emf"/><Relationship Id="rId4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diagramQuickStyle" Target="../diagrams/quickStyle1.xml"/><Relationship Id="rId18" Type="http://schemas.openxmlformats.org/officeDocument/2006/relationships/image" Target="../media/image12.png"/><Relationship Id="rId26" Type="http://schemas.openxmlformats.org/officeDocument/2006/relationships/image" Target="../media/image19.png"/><Relationship Id="rId3" Type="http://schemas.openxmlformats.org/officeDocument/2006/relationships/image" Target="../media/image3.png"/><Relationship Id="rId21" Type="http://schemas.microsoft.com/office/2007/relationships/hdphoto" Target="../media/hdphoto2.wdp"/><Relationship Id="rId7" Type="http://schemas.openxmlformats.org/officeDocument/2006/relationships/image" Target="../media/image7.png"/><Relationship Id="rId12" Type="http://schemas.openxmlformats.org/officeDocument/2006/relationships/diagramLayout" Target="../diagrams/layout1.xml"/><Relationship Id="rId17" Type="http://schemas.microsoft.com/office/2007/relationships/hdphoto" Target="../media/hdphoto1.wdp"/><Relationship Id="rId25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1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diagramData" Target="../diagrams/data1.xml"/><Relationship Id="rId24" Type="http://schemas.openxmlformats.org/officeDocument/2006/relationships/image" Target="../media/image17.png"/><Relationship Id="rId5" Type="http://schemas.openxmlformats.org/officeDocument/2006/relationships/image" Target="../media/image5.png"/><Relationship Id="rId15" Type="http://schemas.microsoft.com/office/2007/relationships/diagramDrawing" Target="../diagrams/drawing1.xml"/><Relationship Id="rId23" Type="http://schemas.openxmlformats.org/officeDocument/2006/relationships/image" Target="../media/image16.svg"/><Relationship Id="rId10" Type="http://schemas.openxmlformats.org/officeDocument/2006/relationships/image" Target="../media/image10.png"/><Relationship Id="rId19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diagramColors" Target="../diagrams/colors1.xml"/><Relationship Id="rId22" Type="http://schemas.openxmlformats.org/officeDocument/2006/relationships/image" Target="../media/image15.png"/><Relationship Id="rId27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300.png"/><Relationship Id="rId3" Type="http://schemas.openxmlformats.org/officeDocument/2006/relationships/image" Target="../media/image33.png"/><Relationship Id="rId21" Type="http://schemas.openxmlformats.org/officeDocument/2006/relationships/image" Target="../media/image320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290.png"/><Relationship Id="rId2" Type="http://schemas.openxmlformats.org/officeDocument/2006/relationships/notesSlide" Target="../notesSlides/notesSlide6.xml"/><Relationship Id="rId16" Type="http://schemas.microsoft.com/office/2007/relationships/hdphoto" Target="../media/hdphoto4.wdp"/><Relationship Id="rId20" Type="http://schemas.microsoft.com/office/2007/relationships/hdphoto" Target="../media/hdphoto3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23" Type="http://schemas.openxmlformats.org/officeDocument/2006/relationships/image" Target="../media/image46.gif"/><Relationship Id="rId10" Type="http://schemas.openxmlformats.org/officeDocument/2006/relationships/image" Target="../media/image40.png"/><Relationship Id="rId19" Type="http://schemas.openxmlformats.org/officeDocument/2006/relationships/image" Target="../media/image32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3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0.png"/><Relationship Id="rId11" Type="http://schemas.openxmlformats.org/officeDocument/2006/relationships/image" Target="../media/image52.png"/><Relationship Id="rId5" Type="http://schemas.openxmlformats.org/officeDocument/2006/relationships/image" Target="../media/image49.jpg"/><Relationship Id="rId10" Type="http://schemas.openxmlformats.org/officeDocument/2006/relationships/image" Target="../media/image39.png"/><Relationship Id="rId4" Type="http://schemas.openxmlformats.org/officeDocument/2006/relationships/image" Target="../media/image48.png"/><Relationship Id="rId9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jpg"/><Relationship Id="rId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">
            <a:extLst>
              <a:ext uri="{FF2B5EF4-FFF2-40B4-BE49-F238E27FC236}">
                <a16:creationId xmlns:a16="http://schemas.microsoft.com/office/drawing/2014/main" id="{7491F8AD-9C56-4324-B5A9-AEEDA6C7F9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6656" y="1800837"/>
            <a:ext cx="7772400" cy="853416"/>
          </a:xfrm>
        </p:spPr>
        <p:txBody>
          <a:bodyPr>
            <a:normAutofit fontScale="90000"/>
          </a:bodyPr>
          <a:lstStyle/>
          <a:p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主軸熱變形即時量測設備開發與補償技術整合之研究</a:t>
            </a:r>
          </a:p>
        </p:txBody>
      </p:sp>
      <p:sp>
        <p:nvSpPr>
          <p:cNvPr id="12" name="副標題 2">
            <a:extLst>
              <a:ext uri="{FF2B5EF4-FFF2-40B4-BE49-F238E27FC236}">
                <a16:creationId xmlns:a16="http://schemas.microsoft.com/office/drawing/2014/main" id="{CC837AA8-3647-49FA-A06C-BB3B28416A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3855" y="3217113"/>
            <a:ext cx="7604185" cy="2620175"/>
          </a:xfrm>
        </p:spPr>
        <p:txBody>
          <a:bodyPr>
            <a:noAutofit/>
          </a:bodyPr>
          <a:lstStyle/>
          <a:p>
            <a:pPr algn="l"/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</a:p>
          <a:p>
            <a:pPr algn="l"/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隊伍名稱：熱變主軸隨情緣，冷調戀後思情深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指導教授</a:t>
            </a:r>
            <a:r>
              <a:rPr lang="en-US" altLang="zh-TW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陳紹賢 教授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隊員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姓名：許登翔、陳俊丞、顏浩宇、陳重光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7C3E9FD4-068A-4B62-9154-6B2340D90401}"/>
              </a:ext>
            </a:extLst>
          </p:cNvPr>
          <p:cNvCxnSpPr>
            <a:cxnSpLocks/>
          </p:cNvCxnSpPr>
          <p:nvPr/>
        </p:nvCxnSpPr>
        <p:spPr>
          <a:xfrm>
            <a:off x="1664535" y="2648313"/>
            <a:ext cx="6057900" cy="0"/>
          </a:xfrm>
          <a:prstGeom prst="line">
            <a:avLst/>
          </a:prstGeom>
          <a:ln w="381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投影片編號版面配置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07B1-072B-4AA8-9FEF-7C044C456647}" type="slidenum">
              <a:rPr lang="zh-TW" altLang="en-US" smtClean="0"/>
              <a:t>1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C50A678-3879-41E3-9D8B-0606B8DA8E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331" y="319870"/>
            <a:ext cx="3381953" cy="5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670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86727E8-854F-4678-A556-82FCD341432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39" y="2333648"/>
            <a:ext cx="3902506" cy="2448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44870D32-014C-4A51-B7A8-A3FD9858266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282" y="2333648"/>
            <a:ext cx="3902506" cy="244849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429A3D56-E886-4D4A-9A75-BC5DD71AB26E}"/>
              </a:ext>
            </a:extLst>
          </p:cNvPr>
          <p:cNvSpPr txBox="1"/>
          <p:nvPr/>
        </p:nvSpPr>
        <p:spPr>
          <a:xfrm>
            <a:off x="273839" y="1834342"/>
            <a:ext cx="2305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2000" b="1" dirty="0">
                <a:solidFill>
                  <a:srgbClr val="002060"/>
                </a:solidFill>
                <a:latin typeface="Arial"/>
                <a:ea typeface="微軟正黑體"/>
              </a:rPr>
              <a:t>主軸拉刀力量測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58E2F6A3-94AC-4915-AA18-35C77194A394}"/>
              </a:ext>
            </a:extLst>
          </p:cNvPr>
          <p:cNvSpPr txBox="1"/>
          <p:nvPr/>
        </p:nvSpPr>
        <p:spPr>
          <a:xfrm>
            <a:off x="4917282" y="1834342"/>
            <a:ext cx="2305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2000" b="1" dirty="0">
                <a:solidFill>
                  <a:srgbClr val="002060"/>
                </a:solidFill>
                <a:latin typeface="Arial"/>
                <a:ea typeface="微軟正黑體"/>
              </a:rPr>
              <a:t>主軸熱位移量測</a:t>
            </a: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B67D780A-EDBD-47D5-8F22-149B0AECD461}"/>
              </a:ext>
            </a:extLst>
          </p:cNvPr>
          <p:cNvGrpSpPr/>
          <p:nvPr/>
        </p:nvGrpSpPr>
        <p:grpSpPr>
          <a:xfrm>
            <a:off x="337101" y="951943"/>
            <a:ext cx="8419546" cy="485589"/>
            <a:chOff x="4230340" y="78440"/>
            <a:chExt cx="6175548" cy="485589"/>
          </a:xfrm>
        </p:grpSpPr>
        <p:sp>
          <p:nvSpPr>
            <p:cNvPr id="10" name="矩形: 圓角 9">
              <a:extLst>
                <a:ext uri="{FF2B5EF4-FFF2-40B4-BE49-F238E27FC236}">
                  <a16:creationId xmlns:a16="http://schemas.microsoft.com/office/drawing/2014/main" id="{6E433FCF-7744-4D41-87BA-A08D79AF4821}"/>
                </a:ext>
              </a:extLst>
            </p:cNvPr>
            <p:cNvSpPr/>
            <p:nvPr/>
          </p:nvSpPr>
          <p:spPr>
            <a:xfrm>
              <a:off x="4230340" y="79093"/>
              <a:ext cx="1234759" cy="484936"/>
            </a:xfrm>
            <a:prstGeom prst="round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zh-TW" altLang="en-US" b="1" kern="0">
                  <a:solidFill>
                    <a:prstClr val="black"/>
                  </a:solidFill>
                  <a:latin typeface="Arial"/>
                  <a:ea typeface="微軟正黑體"/>
                </a:rPr>
                <a:t>感測元件設計</a:t>
              </a:r>
              <a:endParaRPr lang="zh-TW" altLang="en-US" b="1" kern="0" dirty="0">
                <a:solidFill>
                  <a:prstClr val="black"/>
                </a:solidFill>
                <a:latin typeface="Arial"/>
                <a:ea typeface="微軟正黑體"/>
              </a:endParaRPr>
            </a:p>
          </p:txBody>
        </p:sp>
        <p:sp>
          <p:nvSpPr>
            <p:cNvPr id="11" name="箭號: 向右 10">
              <a:extLst>
                <a:ext uri="{FF2B5EF4-FFF2-40B4-BE49-F238E27FC236}">
                  <a16:creationId xmlns:a16="http://schemas.microsoft.com/office/drawing/2014/main" id="{CBB3438F-9766-49BB-9C17-C8ACB0B71653}"/>
                </a:ext>
              </a:extLst>
            </p:cNvPr>
            <p:cNvSpPr/>
            <p:nvPr/>
          </p:nvSpPr>
          <p:spPr>
            <a:xfrm>
              <a:off x="5530117" y="184478"/>
              <a:ext cx="280133" cy="226726"/>
            </a:xfrm>
            <a:prstGeom prst="rightArrow">
              <a:avLst/>
            </a:prstGeom>
            <a:solidFill>
              <a:srgbClr val="002060"/>
            </a:solidFill>
            <a:ln w="127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軟正黑體"/>
                <a:cs typeface="+mn-cs"/>
              </a:endParaRPr>
            </a:p>
          </p:txBody>
        </p:sp>
        <p:sp>
          <p:nvSpPr>
            <p:cNvPr id="12" name="矩形: 圓角 11">
              <a:extLst>
                <a:ext uri="{FF2B5EF4-FFF2-40B4-BE49-F238E27FC236}">
                  <a16:creationId xmlns:a16="http://schemas.microsoft.com/office/drawing/2014/main" id="{213BEED8-AAA8-40D6-977B-86548802AA9E}"/>
                </a:ext>
              </a:extLst>
            </p:cNvPr>
            <p:cNvSpPr/>
            <p:nvPr/>
          </p:nvSpPr>
          <p:spPr>
            <a:xfrm>
              <a:off x="5875268" y="79093"/>
              <a:ext cx="1234759" cy="484936"/>
            </a:xfrm>
            <a:prstGeom prst="round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zh-TW" altLang="en-US" b="1" kern="0">
                  <a:solidFill>
                    <a:prstClr val="black"/>
                  </a:solidFill>
                  <a:latin typeface="Arial"/>
                  <a:ea typeface="微軟正黑體"/>
                </a:rPr>
                <a:t>感測元件分析</a:t>
              </a:r>
              <a:endParaRPr lang="zh-TW" altLang="en-US" b="1" kern="0" dirty="0">
                <a:solidFill>
                  <a:prstClr val="black"/>
                </a:solidFill>
                <a:latin typeface="Arial"/>
                <a:ea typeface="微軟正黑體"/>
              </a:endParaRPr>
            </a:p>
          </p:txBody>
        </p:sp>
        <p:sp>
          <p:nvSpPr>
            <p:cNvPr id="13" name="箭號: 向右 12">
              <a:extLst>
                <a:ext uri="{FF2B5EF4-FFF2-40B4-BE49-F238E27FC236}">
                  <a16:creationId xmlns:a16="http://schemas.microsoft.com/office/drawing/2014/main" id="{9AEE740D-BF34-4E8B-A9D1-4B4C5699FC4B}"/>
                </a:ext>
              </a:extLst>
            </p:cNvPr>
            <p:cNvSpPr/>
            <p:nvPr/>
          </p:nvSpPr>
          <p:spPr>
            <a:xfrm>
              <a:off x="7180023" y="184478"/>
              <a:ext cx="280133" cy="226726"/>
            </a:xfrm>
            <a:prstGeom prst="rightArrow">
              <a:avLst/>
            </a:prstGeom>
            <a:solidFill>
              <a:srgbClr val="002060"/>
            </a:solidFill>
            <a:ln w="127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軟正黑體"/>
                <a:cs typeface="+mn-cs"/>
              </a:endParaRPr>
            </a:p>
          </p:txBody>
        </p:sp>
        <p:sp>
          <p:nvSpPr>
            <p:cNvPr id="14" name="矩形: 圓角 13">
              <a:extLst>
                <a:ext uri="{FF2B5EF4-FFF2-40B4-BE49-F238E27FC236}">
                  <a16:creationId xmlns:a16="http://schemas.microsoft.com/office/drawing/2014/main" id="{36D4048F-DA04-4974-A1E6-FD93133A2842}"/>
                </a:ext>
              </a:extLst>
            </p:cNvPr>
            <p:cNvSpPr/>
            <p:nvPr/>
          </p:nvSpPr>
          <p:spPr>
            <a:xfrm>
              <a:off x="7520196" y="78440"/>
              <a:ext cx="1234759" cy="484936"/>
            </a:xfrm>
            <a:prstGeom prst="round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zh-TW" altLang="en-US" b="1" kern="0">
                  <a:solidFill>
                    <a:prstClr val="black"/>
                  </a:solidFill>
                  <a:latin typeface="Arial"/>
                  <a:ea typeface="微軟正黑體"/>
                </a:rPr>
                <a:t>感測元件校正</a:t>
              </a:r>
              <a:endParaRPr lang="zh-TW" altLang="en-US" b="1" kern="0" dirty="0">
                <a:solidFill>
                  <a:prstClr val="black"/>
                </a:solidFill>
                <a:latin typeface="Arial"/>
                <a:ea typeface="微軟正黑體"/>
              </a:endParaRPr>
            </a:p>
          </p:txBody>
        </p:sp>
        <p:sp>
          <p:nvSpPr>
            <p:cNvPr id="15" name="箭號: 向右 14">
              <a:extLst>
                <a:ext uri="{FF2B5EF4-FFF2-40B4-BE49-F238E27FC236}">
                  <a16:creationId xmlns:a16="http://schemas.microsoft.com/office/drawing/2014/main" id="{3C364EAC-8703-49BE-AF81-47F27668B07D}"/>
                </a:ext>
              </a:extLst>
            </p:cNvPr>
            <p:cNvSpPr/>
            <p:nvPr/>
          </p:nvSpPr>
          <p:spPr>
            <a:xfrm>
              <a:off x="8830956" y="184478"/>
              <a:ext cx="280133" cy="226726"/>
            </a:xfrm>
            <a:prstGeom prst="rightArrow">
              <a:avLst/>
            </a:prstGeom>
            <a:solidFill>
              <a:srgbClr val="002060"/>
            </a:solidFill>
            <a:ln w="127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軟正黑體"/>
                <a:cs typeface="+mn-cs"/>
              </a:endParaRPr>
            </a:p>
          </p:txBody>
        </p:sp>
        <p:sp>
          <p:nvSpPr>
            <p:cNvPr id="16" name="矩形: 圓角 15">
              <a:extLst>
                <a:ext uri="{FF2B5EF4-FFF2-40B4-BE49-F238E27FC236}">
                  <a16:creationId xmlns:a16="http://schemas.microsoft.com/office/drawing/2014/main" id="{4543AC75-10C7-4C05-AD3D-AB4415FAA035}"/>
                </a:ext>
              </a:extLst>
            </p:cNvPr>
            <p:cNvSpPr/>
            <p:nvPr/>
          </p:nvSpPr>
          <p:spPr>
            <a:xfrm>
              <a:off x="9171129" y="78440"/>
              <a:ext cx="1234759" cy="484936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ln w="38100" cap="flat" cmpd="sng" algn="ctr">
              <a:solidFill>
                <a:srgbClr val="FF5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zh-TW" altLang="en-US" b="1" kern="0">
                  <a:solidFill>
                    <a:srgbClr val="FF5050"/>
                  </a:solidFill>
                  <a:latin typeface="Arial"/>
                  <a:ea typeface="微軟正黑體"/>
                </a:rPr>
                <a:t>設備驗證</a:t>
              </a:r>
              <a:endParaRPr lang="zh-TW" altLang="en-US" b="1" kern="0" dirty="0">
                <a:solidFill>
                  <a:srgbClr val="FF5050"/>
                </a:solidFill>
                <a:latin typeface="Arial"/>
                <a:ea typeface="微軟正黑體"/>
              </a:endParaRPr>
            </a:p>
          </p:txBody>
        </p:sp>
      </p:grp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1EC04254-89E4-411D-B326-8056ECD09197}"/>
              </a:ext>
            </a:extLst>
          </p:cNvPr>
          <p:cNvSpPr txBox="1"/>
          <p:nvPr/>
        </p:nvSpPr>
        <p:spPr>
          <a:xfrm>
            <a:off x="150304" y="4823111"/>
            <a:ext cx="17261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rgbClr val="FF0000"/>
                </a:solidFill>
                <a:latin typeface="Arial"/>
                <a:ea typeface="微軟正黑體"/>
              </a:rPr>
              <a:t>驗證標準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1D578516-2B14-478E-BE6A-DB6D7C148427}"/>
              </a:ext>
            </a:extLst>
          </p:cNvPr>
          <p:cNvSpPr txBox="1"/>
          <p:nvPr/>
        </p:nvSpPr>
        <p:spPr>
          <a:xfrm>
            <a:off x="187009" y="5284776"/>
            <a:ext cx="398933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zh-TW" altLang="en-US" sz="1600" b="1" dirty="0">
                <a:solidFill>
                  <a:prstClr val="black"/>
                </a:solidFill>
                <a:latin typeface="Arial"/>
                <a:ea typeface="微軟正黑體"/>
              </a:rPr>
              <a:t>依市售量測設備量測值進行可靠性評估</a:t>
            </a:r>
            <a:endParaRPr lang="en-US" altLang="zh-TW" sz="1600" b="1" dirty="0">
              <a:solidFill>
                <a:prstClr val="black"/>
              </a:solidFill>
              <a:latin typeface="Arial"/>
              <a:ea typeface="微軟正黑體"/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zh-TW" altLang="en-US" sz="1600" b="1" dirty="0">
                <a:solidFill>
                  <a:prstClr val="black"/>
                </a:solidFill>
                <a:latin typeface="Arial"/>
                <a:ea typeface="微軟正黑體"/>
              </a:rPr>
              <a:t>針對同一主軸規格進行實驗</a:t>
            </a:r>
            <a:endParaRPr lang="en-US" altLang="zh-TW" sz="1600" b="1" dirty="0">
              <a:solidFill>
                <a:prstClr val="black"/>
              </a:solidFill>
              <a:latin typeface="Arial"/>
              <a:ea typeface="微軟正黑體"/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zh-TW" altLang="en-US" sz="1600" b="1" dirty="0">
                <a:solidFill>
                  <a:prstClr val="black"/>
                </a:solidFill>
                <a:latin typeface="Arial"/>
                <a:ea typeface="微軟正黑體"/>
              </a:rPr>
              <a:t>對照兩設備量測值之殘差與趨勢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77DBA534-886B-4E44-98AF-EB8012C0FCCB}"/>
              </a:ext>
            </a:extLst>
          </p:cNvPr>
          <p:cNvSpPr txBox="1"/>
          <p:nvPr/>
        </p:nvSpPr>
        <p:spPr>
          <a:xfrm>
            <a:off x="4822386" y="4823111"/>
            <a:ext cx="17261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rgbClr val="FF0000"/>
                </a:solidFill>
                <a:latin typeface="Arial"/>
                <a:ea typeface="微軟正黑體"/>
              </a:rPr>
              <a:t>驗證結果</a:t>
            </a: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5252EFFC-BBDD-48AF-8662-C08B9D5F6F32}"/>
              </a:ext>
            </a:extLst>
          </p:cNvPr>
          <p:cNvSpPr txBox="1"/>
          <p:nvPr/>
        </p:nvSpPr>
        <p:spPr>
          <a:xfrm>
            <a:off x="4917283" y="5284776"/>
            <a:ext cx="3902506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zh-TW" altLang="en-US" sz="1600" b="1" dirty="0">
                <a:solidFill>
                  <a:prstClr val="black"/>
                </a:solidFill>
                <a:latin typeface="Arial"/>
                <a:ea typeface="微軟正黑體"/>
              </a:rPr>
              <a:t>拉刀力量測平均誤差</a:t>
            </a:r>
            <a:r>
              <a:rPr lang="zh-TW" altLang="en-US" sz="1600" b="1">
                <a:solidFill>
                  <a:prstClr val="black"/>
                </a:solidFill>
                <a:latin typeface="Arial"/>
                <a:ea typeface="微軟正黑體"/>
              </a:rPr>
              <a:t>率</a:t>
            </a:r>
            <a:r>
              <a:rPr lang="en-US" altLang="zh-TW" sz="1600" b="1">
                <a:solidFill>
                  <a:srgbClr val="FF0000"/>
                </a:solidFill>
                <a:latin typeface="Arial"/>
                <a:ea typeface="微軟正黑體"/>
              </a:rPr>
              <a:t>&lt;3%</a:t>
            </a:r>
            <a:endParaRPr lang="en-US" altLang="zh-TW" sz="1600" b="1" dirty="0">
              <a:solidFill>
                <a:srgbClr val="FF0000"/>
              </a:solidFill>
              <a:latin typeface="Arial"/>
              <a:ea typeface="微軟正黑體"/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zh-TW" altLang="en-US" sz="1600" b="1" dirty="0">
                <a:solidFill>
                  <a:prstClr val="black"/>
                </a:solidFill>
                <a:latin typeface="Arial"/>
                <a:ea typeface="微軟正黑體"/>
              </a:rPr>
              <a:t>主軸熱位移量測誤差</a:t>
            </a:r>
            <a:r>
              <a:rPr lang="en-US" altLang="zh-TW" sz="1600" b="1" dirty="0">
                <a:solidFill>
                  <a:srgbClr val="FF0000"/>
                </a:solidFill>
                <a:latin typeface="Arial"/>
                <a:ea typeface="微軟正黑體"/>
              </a:rPr>
              <a:t>±0.002mm</a:t>
            </a:r>
            <a:r>
              <a:rPr lang="zh-TW" altLang="en-US" sz="1600" b="1" dirty="0">
                <a:solidFill>
                  <a:prstClr val="black"/>
                </a:solidFill>
                <a:latin typeface="Arial"/>
                <a:ea typeface="微軟正黑體"/>
              </a:rPr>
              <a:t>內，</a:t>
            </a:r>
            <a:r>
              <a:rPr lang="zh-TW" altLang="en-US" sz="1600" b="1">
                <a:solidFill>
                  <a:prstClr val="black"/>
                </a:solidFill>
                <a:latin typeface="Arial"/>
                <a:ea typeface="微軟正黑體"/>
              </a:rPr>
              <a:t>趨勢一致</a:t>
            </a:r>
            <a:endParaRPr lang="en-US" altLang="zh-TW" sz="1600" b="1" dirty="0">
              <a:solidFill>
                <a:prstClr val="black"/>
              </a:solidFill>
              <a:latin typeface="Arial"/>
              <a:ea typeface="微軟正黑體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80B08275-064E-4E0C-BE2F-F31DBDBA148A}"/>
              </a:ext>
            </a:extLst>
          </p:cNvPr>
          <p:cNvSpPr txBox="1"/>
          <p:nvPr/>
        </p:nvSpPr>
        <p:spPr>
          <a:xfrm>
            <a:off x="6991358" y="302168"/>
            <a:ext cx="18685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200" b="1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設備驗證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037078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1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7221FCFB-3E4D-4A1B-A188-0D151F8D9EB9}"/>
              </a:ext>
            </a:extLst>
          </p:cNvPr>
          <p:cNvSpPr txBox="1"/>
          <p:nvPr/>
        </p:nvSpPr>
        <p:spPr>
          <a:xfrm>
            <a:off x="7025054" y="302168"/>
            <a:ext cx="18348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實驗結果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02C6598-D3AA-40BB-B0B8-F9F936975E8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626" y="2131681"/>
            <a:ext cx="4175985" cy="243298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爆炸: 八角 6">
            <a:extLst>
              <a:ext uri="{FF2B5EF4-FFF2-40B4-BE49-F238E27FC236}">
                <a16:creationId xmlns:a16="http://schemas.microsoft.com/office/drawing/2014/main" id="{F98E4471-7FD5-428A-9583-0AE289CC18A1}"/>
              </a:ext>
            </a:extLst>
          </p:cNvPr>
          <p:cNvSpPr/>
          <p:nvPr/>
        </p:nvSpPr>
        <p:spPr>
          <a:xfrm rot="417788">
            <a:off x="5889133" y="5233709"/>
            <a:ext cx="3208831" cy="145740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暖機時間平均降低</a:t>
            </a:r>
            <a:r>
              <a:rPr lang="en-US" altLang="zh-TW" sz="16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30%!</a:t>
            </a:r>
            <a:endParaRPr lang="zh-TW" altLang="en-US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BD249B86-9512-4BBB-9639-31646B46977F}"/>
              </a:ext>
            </a:extLst>
          </p:cNvPr>
          <p:cNvSpPr txBox="1"/>
          <p:nvPr/>
        </p:nvSpPr>
        <p:spPr>
          <a:xfrm>
            <a:off x="193801" y="4833443"/>
            <a:ext cx="3251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根據</a:t>
            </a:r>
            <a:r>
              <a:rPr lang="en-US" altLang="zh-TW" b="1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ISO 230-3</a:t>
            </a:r>
            <a:r>
              <a:rPr lang="zh-TW" altLang="en-US" b="1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判斷穩態時間</a:t>
            </a:r>
            <a:r>
              <a:rPr lang="en-US" altLang="zh-TW" b="1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zh-TW" altLang="en-US" b="1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46F88D27-56C3-46F1-81E4-37A31B8C8F8D}"/>
              </a:ext>
            </a:extLst>
          </p:cNvPr>
          <p:cNvSpPr txBox="1"/>
          <p:nvPr/>
        </p:nvSpPr>
        <p:spPr>
          <a:xfrm>
            <a:off x="78385" y="1533381"/>
            <a:ext cx="3244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定流量與變流量暖機時間比較</a:t>
            </a:r>
            <a:r>
              <a:rPr lang="en-US" altLang="zh-TW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zh-TW" altLang="en-US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CB83F2E6-7BDD-41F6-9BED-E70AB03E5790}"/>
              </a:ext>
            </a:extLst>
          </p:cNvPr>
          <p:cNvSpPr txBox="1"/>
          <p:nvPr/>
        </p:nvSpPr>
        <p:spPr>
          <a:xfrm>
            <a:off x="193801" y="937326"/>
            <a:ext cx="45895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暖機時間比較</a:t>
            </a:r>
            <a:r>
              <a:rPr kumimoji="0" lang="en-US" altLang="zh-TW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|</a:t>
            </a:r>
            <a:r>
              <a:rPr kumimoji="0" lang="zh-TW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模型驗證結果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B2A7FB8D-825B-4E23-88DF-BDB337443B0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01" y="2131681"/>
            <a:ext cx="4178300" cy="24329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839F4CB7-F813-4ECE-B424-0A1F2279ADF9}"/>
              </a:ext>
            </a:extLst>
          </p:cNvPr>
          <p:cNvCxnSpPr>
            <a:cxnSpLocks/>
          </p:cNvCxnSpPr>
          <p:nvPr/>
        </p:nvCxnSpPr>
        <p:spPr>
          <a:xfrm flipV="1">
            <a:off x="2857998" y="3197444"/>
            <a:ext cx="0" cy="301453"/>
          </a:xfrm>
          <a:prstGeom prst="straightConnector1">
            <a:avLst/>
          </a:prstGeom>
          <a:ln w="28575">
            <a:solidFill>
              <a:srgbClr val="4472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8E8D67A9-E9DB-4750-B835-257AD2F9516A}"/>
              </a:ext>
            </a:extLst>
          </p:cNvPr>
          <p:cNvCxnSpPr>
            <a:cxnSpLocks/>
          </p:cNvCxnSpPr>
          <p:nvPr/>
        </p:nvCxnSpPr>
        <p:spPr>
          <a:xfrm flipV="1">
            <a:off x="3763414" y="3197444"/>
            <a:ext cx="0" cy="301453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3D662AD7-D1BF-4224-BC39-AD5A1BC74127}"/>
              </a:ext>
            </a:extLst>
          </p:cNvPr>
          <p:cNvCxnSpPr>
            <a:cxnSpLocks/>
          </p:cNvCxnSpPr>
          <p:nvPr/>
        </p:nvCxnSpPr>
        <p:spPr>
          <a:xfrm>
            <a:off x="2893166" y="3429000"/>
            <a:ext cx="843564" cy="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82D3A4C7-C94C-4D84-825C-71FDFAFBD9EB}"/>
              </a:ext>
            </a:extLst>
          </p:cNvPr>
          <p:cNvSpPr txBox="1"/>
          <p:nvPr/>
        </p:nvSpPr>
        <p:spPr>
          <a:xfrm>
            <a:off x="3000018" y="312956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33%</a:t>
            </a:r>
            <a:endParaRPr lang="zh-TW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9AE6A3BE-382B-4932-A0D0-44EAA6DA9467}"/>
              </a:ext>
            </a:extLst>
          </p:cNvPr>
          <p:cNvCxnSpPr>
            <a:cxnSpLocks/>
          </p:cNvCxnSpPr>
          <p:nvPr/>
        </p:nvCxnSpPr>
        <p:spPr>
          <a:xfrm flipV="1">
            <a:off x="7317540" y="3029894"/>
            <a:ext cx="0" cy="301453"/>
          </a:xfrm>
          <a:prstGeom prst="straightConnector1">
            <a:avLst/>
          </a:prstGeom>
          <a:ln w="28575">
            <a:solidFill>
              <a:srgbClr val="4472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2F5EA58E-4618-4EFB-814B-2BE2F3B0DA8E}"/>
              </a:ext>
            </a:extLst>
          </p:cNvPr>
          <p:cNvCxnSpPr>
            <a:cxnSpLocks/>
          </p:cNvCxnSpPr>
          <p:nvPr/>
        </p:nvCxnSpPr>
        <p:spPr>
          <a:xfrm flipV="1">
            <a:off x="8071338" y="3029894"/>
            <a:ext cx="0" cy="301453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>
            <a:extLst>
              <a:ext uri="{FF2B5EF4-FFF2-40B4-BE49-F238E27FC236}">
                <a16:creationId xmlns:a16="http://schemas.microsoft.com/office/drawing/2014/main" id="{7FF271CF-9782-43BF-861B-7D6964CF05FA}"/>
              </a:ext>
            </a:extLst>
          </p:cNvPr>
          <p:cNvCxnSpPr>
            <a:cxnSpLocks/>
          </p:cNvCxnSpPr>
          <p:nvPr/>
        </p:nvCxnSpPr>
        <p:spPr>
          <a:xfrm>
            <a:off x="7347214" y="3252216"/>
            <a:ext cx="724124" cy="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E38C66AC-0B68-49A9-A1CD-258D9328E892}"/>
              </a:ext>
            </a:extLst>
          </p:cNvPr>
          <p:cNvSpPr txBox="1"/>
          <p:nvPr/>
        </p:nvSpPr>
        <p:spPr>
          <a:xfrm>
            <a:off x="7386110" y="2944899"/>
            <a:ext cx="64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28%</a:t>
            </a:r>
            <a:endParaRPr lang="zh-TW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851D56BA-6E38-4624-A00C-AFBF416E5448}"/>
              </a:ext>
            </a:extLst>
          </p:cNvPr>
          <p:cNvSpPr txBox="1"/>
          <p:nvPr/>
        </p:nvSpPr>
        <p:spPr>
          <a:xfrm>
            <a:off x="2961545" y="3442468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穩態點</a:t>
            </a: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939022D8-6DCB-4623-B401-4ED003EF6C83}"/>
              </a:ext>
            </a:extLst>
          </p:cNvPr>
          <p:cNvSpPr txBox="1"/>
          <p:nvPr/>
        </p:nvSpPr>
        <p:spPr>
          <a:xfrm>
            <a:off x="7317540" y="3274544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穩態點</a:t>
            </a:r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49EBDE2A-4F85-474B-8414-34D26ABBF904}"/>
              </a:ext>
            </a:extLst>
          </p:cNvPr>
          <p:cNvGrpSpPr/>
          <p:nvPr/>
        </p:nvGrpSpPr>
        <p:grpSpPr>
          <a:xfrm>
            <a:off x="3314948" y="1549892"/>
            <a:ext cx="3117602" cy="369332"/>
            <a:chOff x="3314948" y="1549892"/>
            <a:chExt cx="3117602" cy="369332"/>
          </a:xfrm>
        </p:grpSpPr>
        <p:sp>
          <p:nvSpPr>
            <p:cNvPr id="3" name="文字方塊 2">
              <a:extLst>
                <a:ext uri="{FF2B5EF4-FFF2-40B4-BE49-F238E27FC236}">
                  <a16:creationId xmlns:a16="http://schemas.microsoft.com/office/drawing/2014/main" id="{A337CC9C-48C7-41ED-9A10-D8E513B51825}"/>
                </a:ext>
              </a:extLst>
            </p:cNvPr>
            <p:cNvSpPr txBox="1"/>
            <p:nvPr/>
          </p:nvSpPr>
          <p:spPr>
            <a:xfrm>
              <a:off x="3314948" y="1549892"/>
              <a:ext cx="31176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定流量</a:t>
              </a:r>
              <a:r>
                <a:rPr lang="en-US" altLang="zh-TW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:       </a:t>
              </a:r>
              <a:r>
                <a:rPr lang="zh-TW" altLang="en-US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變流量</a:t>
              </a:r>
              <a:r>
                <a:rPr lang="en-US" altLang="zh-TW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:</a:t>
              </a:r>
              <a:r>
                <a:rPr lang="zh-TW" altLang="en-US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</a:t>
              </a:r>
              <a:r>
                <a:rPr lang="en-US" altLang="zh-TW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11" name="直線接點 10">
              <a:extLst>
                <a:ext uri="{FF2B5EF4-FFF2-40B4-BE49-F238E27FC236}">
                  <a16:creationId xmlns:a16="http://schemas.microsoft.com/office/drawing/2014/main" id="{14578E7D-6130-4B7E-AD62-698BA5BC81F2}"/>
                </a:ext>
              </a:extLst>
            </p:cNvPr>
            <p:cNvCxnSpPr>
              <a:cxnSpLocks/>
            </p:cNvCxnSpPr>
            <p:nvPr/>
          </p:nvCxnSpPr>
          <p:spPr>
            <a:xfrm>
              <a:off x="4298950" y="1734558"/>
              <a:ext cx="273050" cy="0"/>
            </a:xfrm>
            <a:prstGeom prst="line">
              <a:avLst/>
            </a:prstGeom>
            <a:ln w="28575">
              <a:solidFill>
                <a:srgbClr val="EC7C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>
              <a:extLst>
                <a:ext uri="{FF2B5EF4-FFF2-40B4-BE49-F238E27FC236}">
                  <a16:creationId xmlns:a16="http://schemas.microsoft.com/office/drawing/2014/main" id="{A42442AB-E49E-4CFA-AB1F-535C9D6D0F85}"/>
                </a:ext>
              </a:extLst>
            </p:cNvPr>
            <p:cNvCxnSpPr>
              <a:cxnSpLocks/>
            </p:cNvCxnSpPr>
            <p:nvPr/>
          </p:nvCxnSpPr>
          <p:spPr>
            <a:xfrm>
              <a:off x="5449442" y="1723321"/>
              <a:ext cx="273050" cy="0"/>
            </a:xfrm>
            <a:prstGeom prst="line">
              <a:avLst/>
            </a:prstGeom>
            <a:ln w="285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等腰三角形 12">
              <a:extLst>
                <a:ext uri="{FF2B5EF4-FFF2-40B4-BE49-F238E27FC236}">
                  <a16:creationId xmlns:a16="http://schemas.microsoft.com/office/drawing/2014/main" id="{81290419-4BB1-4174-8AEF-73749B2B6597}"/>
                </a:ext>
              </a:extLst>
            </p:cNvPr>
            <p:cNvSpPr/>
            <p:nvPr/>
          </p:nvSpPr>
          <p:spPr>
            <a:xfrm>
              <a:off x="4391151" y="1668944"/>
              <a:ext cx="99823" cy="109055"/>
            </a:xfrm>
            <a:prstGeom prst="triangle">
              <a:avLst/>
            </a:prstGeom>
            <a:solidFill>
              <a:srgbClr val="EC7C31"/>
            </a:solidFill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橢圓 15">
              <a:extLst>
                <a:ext uri="{FF2B5EF4-FFF2-40B4-BE49-F238E27FC236}">
                  <a16:creationId xmlns:a16="http://schemas.microsoft.com/office/drawing/2014/main" id="{BCD75BFE-25EA-415F-A7B5-F3B085C96559}"/>
                </a:ext>
              </a:extLst>
            </p:cNvPr>
            <p:cNvSpPr/>
            <p:nvPr/>
          </p:nvSpPr>
          <p:spPr>
            <a:xfrm>
              <a:off x="5531967" y="1673707"/>
              <a:ext cx="108000" cy="108000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2" name="圖片 11">
            <a:extLst>
              <a:ext uri="{FF2B5EF4-FFF2-40B4-BE49-F238E27FC236}">
                <a16:creationId xmlns:a16="http://schemas.microsoft.com/office/drawing/2014/main" id="{566346BB-AEA9-4060-8AC2-85E3F1E1E2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0784" y="5339745"/>
            <a:ext cx="413385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3001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/>
      <p:bldP spid="8" grpId="0"/>
      <p:bldP spid="22" grpId="0"/>
      <p:bldP spid="26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13">
            <a:extLst>
              <a:ext uri="{FF2B5EF4-FFF2-40B4-BE49-F238E27FC236}">
                <a16:creationId xmlns:a16="http://schemas.microsoft.com/office/drawing/2014/main" id="{76011B39-0227-4F4B-853F-A0F869D26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90212" y="6356351"/>
            <a:ext cx="2130090" cy="365125"/>
          </a:xfrm>
        </p:spPr>
        <p:txBody>
          <a:bodyPr/>
          <a:lstStyle/>
          <a:p>
            <a:fld id="{616407B1-072B-4AA8-9FEF-7C044C456647}" type="slidenum">
              <a:rPr lang="zh-TW" altLang="en-US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fld>
            <a:endParaRPr lang="zh-TW" altLang="en-US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C8E1F63D-2934-4183-97D6-C5AE710BBF27}"/>
              </a:ext>
            </a:extLst>
          </p:cNvPr>
          <p:cNvSpPr txBox="1"/>
          <p:nvPr/>
        </p:nvSpPr>
        <p:spPr>
          <a:xfrm>
            <a:off x="3014630" y="5345901"/>
            <a:ext cx="4287448" cy="1041695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預測模型驗證</a:t>
            </a:r>
            <a:endParaRPr kumimoji="0" lang="en-US" altLang="zh-TW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4500rpm</a:t>
            </a: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最大</a:t>
            </a: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預測殘差為</a:t>
            </a: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0.002mm</a:t>
            </a: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0" lang="en-US" altLang="zh-TW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  5500rpm</a:t>
            </a: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最大</a:t>
            </a: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預測殘差為</a:t>
            </a: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0.002mm</a:t>
            </a: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0" lang="en-US" altLang="zh-TW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爆炸: 八角 17">
            <a:extLst>
              <a:ext uri="{FF2B5EF4-FFF2-40B4-BE49-F238E27FC236}">
                <a16:creationId xmlns:a16="http://schemas.microsoft.com/office/drawing/2014/main" id="{2416BBD8-2011-4E03-B35C-FF80BB8BD04C}"/>
              </a:ext>
            </a:extLst>
          </p:cNvPr>
          <p:cNvSpPr/>
          <p:nvPr/>
        </p:nvSpPr>
        <p:spPr>
          <a:xfrm rot="417788">
            <a:off x="6781996" y="5627843"/>
            <a:ext cx="3120807" cy="145701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有效補償不同</a:t>
            </a:r>
            <a:endPara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6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轉速之熱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誤差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FC77B280-B201-4D3C-B45F-4CC25E3A623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980" y="1038763"/>
            <a:ext cx="3690828" cy="2072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22313E8C-0B41-4900-B925-EC547A1FAD8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980" y="3225098"/>
            <a:ext cx="3690828" cy="207263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文字方塊 22">
            <a:extLst>
              <a:ext uri="{FF2B5EF4-FFF2-40B4-BE49-F238E27FC236}">
                <a16:creationId xmlns:a16="http://schemas.microsoft.com/office/drawing/2014/main" id="{92A9F2E3-136E-4D4D-A511-A176AF3FE510}"/>
              </a:ext>
            </a:extLst>
          </p:cNvPr>
          <p:cNvSpPr txBox="1"/>
          <p:nvPr/>
        </p:nvSpPr>
        <p:spPr>
          <a:xfrm>
            <a:off x="7025054" y="302168"/>
            <a:ext cx="18348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實驗結果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B2F8741A-FE9B-4A33-A505-64A74FC5A178}"/>
              </a:ext>
            </a:extLst>
          </p:cNvPr>
          <p:cNvSpPr txBox="1"/>
          <p:nvPr/>
        </p:nvSpPr>
        <p:spPr>
          <a:xfrm>
            <a:off x="193801" y="937326"/>
            <a:ext cx="45895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暖機時間比較</a:t>
            </a:r>
            <a:r>
              <a:rPr kumimoji="0" lang="en-US" altLang="zh-TW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|</a:t>
            </a:r>
            <a:r>
              <a:rPr kumimoji="0" lang="zh-TW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模型驗證結果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3FC0E7A1-9468-4AEF-9D84-E260A88ED063}"/>
              </a:ext>
            </a:extLst>
          </p:cNvPr>
          <p:cNvSpPr txBox="1"/>
          <p:nvPr/>
        </p:nvSpPr>
        <p:spPr>
          <a:xfrm>
            <a:off x="78385" y="1533381"/>
            <a:ext cx="2321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熱誤差預測模型驗證</a:t>
            </a:r>
            <a:r>
              <a:rPr lang="en-US" altLang="zh-TW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zh-TW" altLang="en-US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989362B7-5959-4058-A480-D2C5FF06507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39" y="2208703"/>
            <a:ext cx="2898123" cy="41854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71230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37">
            <a:extLst>
              <a:ext uri="{FF2B5EF4-FFF2-40B4-BE49-F238E27FC236}">
                <a16:creationId xmlns:a16="http://schemas.microsoft.com/office/drawing/2014/main" id="{624DDC54-13BB-4598-B16A-F442EEBF728E}"/>
              </a:ext>
            </a:extLst>
          </p:cNvPr>
          <p:cNvSpPr txBox="1"/>
          <p:nvPr/>
        </p:nvSpPr>
        <p:spPr>
          <a:xfrm>
            <a:off x="2057778" y="2844224"/>
            <a:ext cx="502844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實機展示</a:t>
            </a:r>
            <a:endParaRPr lang="en-US" altLang="zh-TW" sz="35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08982E2D-83FC-464D-8AFB-7808B4963E80}"/>
              </a:ext>
            </a:extLst>
          </p:cNvPr>
          <p:cNvGrpSpPr/>
          <p:nvPr/>
        </p:nvGrpSpPr>
        <p:grpSpPr>
          <a:xfrm>
            <a:off x="2379967" y="3921646"/>
            <a:ext cx="4384063" cy="485589"/>
            <a:chOff x="5875268" y="78440"/>
            <a:chExt cx="2874709" cy="485589"/>
          </a:xfrm>
        </p:grpSpPr>
        <p:sp>
          <p:nvSpPr>
            <p:cNvPr id="6" name="矩形: 圓角 5">
              <a:extLst>
                <a:ext uri="{FF2B5EF4-FFF2-40B4-BE49-F238E27FC236}">
                  <a16:creationId xmlns:a16="http://schemas.microsoft.com/office/drawing/2014/main" id="{2CF65079-6C24-42DE-AF74-EA0B76BE0A86}"/>
                </a:ext>
              </a:extLst>
            </p:cNvPr>
            <p:cNvSpPr/>
            <p:nvPr/>
          </p:nvSpPr>
          <p:spPr>
            <a:xfrm>
              <a:off x="5875268" y="79093"/>
              <a:ext cx="1234759" cy="484936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ln w="38100" cap="flat" cmpd="sng" algn="ctr">
              <a:solidFill>
                <a:srgbClr val="FF5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zh-TW" altLang="en-US" b="1" kern="0">
                  <a:solidFill>
                    <a:srgbClr val="FF5050"/>
                  </a:solidFill>
                  <a:latin typeface="Arial"/>
                  <a:ea typeface="微軟正黑體"/>
                </a:rPr>
                <a:t>遠端實機展示</a:t>
              </a:r>
              <a:endParaRPr lang="zh-TW" altLang="en-US" b="1" kern="0" dirty="0">
                <a:solidFill>
                  <a:srgbClr val="FF5050"/>
                </a:solidFill>
                <a:latin typeface="Arial"/>
                <a:ea typeface="微軟正黑體"/>
              </a:endParaRPr>
            </a:p>
          </p:txBody>
        </p:sp>
        <p:sp>
          <p:nvSpPr>
            <p:cNvPr id="7" name="箭號: 向右 6">
              <a:extLst>
                <a:ext uri="{FF2B5EF4-FFF2-40B4-BE49-F238E27FC236}">
                  <a16:creationId xmlns:a16="http://schemas.microsoft.com/office/drawing/2014/main" id="{D59FBC4C-5708-435B-B694-C6871E6C46B0}"/>
                </a:ext>
              </a:extLst>
            </p:cNvPr>
            <p:cNvSpPr/>
            <p:nvPr/>
          </p:nvSpPr>
          <p:spPr>
            <a:xfrm>
              <a:off x="7175045" y="184478"/>
              <a:ext cx="280133" cy="226726"/>
            </a:xfrm>
            <a:prstGeom prst="rightArrow">
              <a:avLst/>
            </a:prstGeom>
            <a:solidFill>
              <a:srgbClr val="002060"/>
            </a:solidFill>
            <a:ln w="127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軟正黑體"/>
                <a:cs typeface="+mn-cs"/>
              </a:endParaRPr>
            </a:p>
          </p:txBody>
        </p:sp>
        <p:sp>
          <p:nvSpPr>
            <p:cNvPr id="8" name="矩形: 圓角 7">
              <a:extLst>
                <a:ext uri="{FF2B5EF4-FFF2-40B4-BE49-F238E27FC236}">
                  <a16:creationId xmlns:a16="http://schemas.microsoft.com/office/drawing/2014/main" id="{B6B758B4-8B65-4EDA-9271-07E995E37BCE}"/>
                </a:ext>
              </a:extLst>
            </p:cNvPr>
            <p:cNvSpPr/>
            <p:nvPr/>
          </p:nvSpPr>
          <p:spPr>
            <a:xfrm>
              <a:off x="7515218" y="78440"/>
              <a:ext cx="1234759" cy="484936"/>
            </a:xfrm>
            <a:prstGeom prst="round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zh-TW" altLang="en-US" b="1" kern="0">
                  <a:solidFill>
                    <a:prstClr val="black"/>
                  </a:solidFill>
                  <a:latin typeface="Arial"/>
                  <a:ea typeface="微軟正黑體"/>
                </a:rPr>
                <a:t>控制器實際展示</a:t>
              </a:r>
              <a:endParaRPr lang="zh-TW" altLang="en-US" b="1" kern="0" dirty="0">
                <a:solidFill>
                  <a:prstClr val="black"/>
                </a:solidFill>
                <a:latin typeface="Arial"/>
                <a:ea typeface="微軟正黑體"/>
              </a:endParaRPr>
            </a:p>
          </p:txBody>
        </p:sp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336407C3-AB2A-4D9A-B073-196CA05D3575}"/>
              </a:ext>
            </a:extLst>
          </p:cNvPr>
          <p:cNvGrpSpPr/>
          <p:nvPr/>
        </p:nvGrpSpPr>
        <p:grpSpPr>
          <a:xfrm>
            <a:off x="2379967" y="3929382"/>
            <a:ext cx="4384063" cy="485589"/>
            <a:chOff x="5875268" y="78440"/>
            <a:chExt cx="2874709" cy="485589"/>
          </a:xfrm>
        </p:grpSpPr>
        <p:sp>
          <p:nvSpPr>
            <p:cNvPr id="13" name="矩形: 圓角 12">
              <a:extLst>
                <a:ext uri="{FF2B5EF4-FFF2-40B4-BE49-F238E27FC236}">
                  <a16:creationId xmlns:a16="http://schemas.microsoft.com/office/drawing/2014/main" id="{DDD8C51A-73EC-4F90-BB62-4F5F6FF3DD11}"/>
                </a:ext>
              </a:extLst>
            </p:cNvPr>
            <p:cNvSpPr/>
            <p:nvPr/>
          </p:nvSpPr>
          <p:spPr>
            <a:xfrm>
              <a:off x="5875268" y="79093"/>
              <a:ext cx="1234759" cy="484936"/>
            </a:xfrm>
            <a:prstGeom prst="round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zh-TW" altLang="en-US" b="1" kern="0">
                  <a:solidFill>
                    <a:prstClr val="black"/>
                  </a:solidFill>
                  <a:latin typeface="Arial"/>
                  <a:ea typeface="微軟正黑體"/>
                </a:rPr>
                <a:t>遠端實機展示</a:t>
              </a:r>
              <a:endParaRPr lang="zh-TW" altLang="en-US" b="1" kern="0" dirty="0">
                <a:solidFill>
                  <a:prstClr val="black"/>
                </a:solidFill>
                <a:latin typeface="Arial"/>
                <a:ea typeface="微軟正黑體"/>
              </a:endParaRPr>
            </a:p>
          </p:txBody>
        </p:sp>
        <p:sp>
          <p:nvSpPr>
            <p:cNvPr id="14" name="箭號: 向右 13">
              <a:extLst>
                <a:ext uri="{FF2B5EF4-FFF2-40B4-BE49-F238E27FC236}">
                  <a16:creationId xmlns:a16="http://schemas.microsoft.com/office/drawing/2014/main" id="{1B0F2D0E-8120-4207-B0FD-86752D8F0AD2}"/>
                </a:ext>
              </a:extLst>
            </p:cNvPr>
            <p:cNvSpPr/>
            <p:nvPr/>
          </p:nvSpPr>
          <p:spPr>
            <a:xfrm>
              <a:off x="7175045" y="184478"/>
              <a:ext cx="280133" cy="226726"/>
            </a:xfrm>
            <a:prstGeom prst="rightArrow">
              <a:avLst/>
            </a:prstGeom>
            <a:solidFill>
              <a:srgbClr val="002060"/>
            </a:solidFill>
            <a:ln w="127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軟正黑體"/>
                <a:cs typeface="+mn-cs"/>
              </a:endParaRPr>
            </a:p>
          </p:txBody>
        </p:sp>
        <p:sp>
          <p:nvSpPr>
            <p:cNvPr id="15" name="矩形: 圓角 14">
              <a:extLst>
                <a:ext uri="{FF2B5EF4-FFF2-40B4-BE49-F238E27FC236}">
                  <a16:creationId xmlns:a16="http://schemas.microsoft.com/office/drawing/2014/main" id="{1A60423F-9475-4BE5-BE14-AC6F278F17A6}"/>
                </a:ext>
              </a:extLst>
            </p:cNvPr>
            <p:cNvSpPr/>
            <p:nvPr/>
          </p:nvSpPr>
          <p:spPr>
            <a:xfrm>
              <a:off x="7515218" y="78440"/>
              <a:ext cx="1234759" cy="484936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ln w="38100" cap="flat" cmpd="sng" algn="ctr">
              <a:solidFill>
                <a:srgbClr val="FF5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zh-TW" altLang="en-US" b="1" kern="0">
                  <a:solidFill>
                    <a:srgbClr val="FF5050"/>
                  </a:solidFill>
                  <a:latin typeface="Arial"/>
                  <a:ea typeface="微軟正黑體"/>
                </a:rPr>
                <a:t>控制器實際展示</a:t>
              </a:r>
              <a:endParaRPr lang="zh-TW" altLang="en-US" b="1" kern="0" dirty="0">
                <a:solidFill>
                  <a:srgbClr val="FF5050"/>
                </a:solidFill>
                <a:latin typeface="Arial"/>
                <a:ea typeface="微軟正黑體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74637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37">
            <a:extLst>
              <a:ext uri="{FF2B5EF4-FFF2-40B4-BE49-F238E27FC236}">
                <a16:creationId xmlns:a16="http://schemas.microsoft.com/office/drawing/2014/main" id="{624DDC54-13BB-4598-B16A-F442EEBF728E}"/>
              </a:ext>
            </a:extLst>
          </p:cNvPr>
          <p:cNvSpPr txBox="1"/>
          <p:nvPr/>
        </p:nvSpPr>
        <p:spPr>
          <a:xfrm>
            <a:off x="2057778" y="2844224"/>
            <a:ext cx="502844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感謝聆聽</a:t>
            </a:r>
            <a:endParaRPr lang="en-US" altLang="zh-TW" sz="35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3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Thanks for listening</a:t>
            </a:r>
            <a:endParaRPr lang="zh-TW" altLang="en-US" sz="35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319734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圖片 198">
            <a:extLst>
              <a:ext uri="{FF2B5EF4-FFF2-40B4-BE49-F238E27FC236}">
                <a16:creationId xmlns:a16="http://schemas.microsoft.com/office/drawing/2014/main" id="{BC02108A-1045-4313-BE28-8CAD813145B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09514" y="4619773"/>
            <a:ext cx="1630514" cy="1962712"/>
          </a:xfrm>
          <a:prstGeom prst="rect">
            <a:avLst/>
          </a:prstGeom>
        </p:spPr>
      </p:pic>
      <p:grpSp>
        <p:nvGrpSpPr>
          <p:cNvPr id="126" name="群組 125">
            <a:extLst>
              <a:ext uri="{FF2B5EF4-FFF2-40B4-BE49-F238E27FC236}">
                <a16:creationId xmlns:a16="http://schemas.microsoft.com/office/drawing/2014/main" id="{3DE243FA-2A17-4B37-A9A4-94B2767763BE}"/>
              </a:ext>
            </a:extLst>
          </p:cNvPr>
          <p:cNvGrpSpPr/>
          <p:nvPr/>
        </p:nvGrpSpPr>
        <p:grpSpPr>
          <a:xfrm>
            <a:off x="1056473" y="5107526"/>
            <a:ext cx="7565156" cy="1515786"/>
            <a:chOff x="981870" y="2664168"/>
            <a:chExt cx="7565156" cy="1515786"/>
          </a:xfrm>
        </p:grpSpPr>
        <p:sp>
          <p:nvSpPr>
            <p:cNvPr id="127" name="箭號: 向下 126">
              <a:extLst>
                <a:ext uri="{FF2B5EF4-FFF2-40B4-BE49-F238E27FC236}">
                  <a16:creationId xmlns:a16="http://schemas.microsoft.com/office/drawing/2014/main" id="{E2E37DE1-7427-4230-B9C1-598FBC104396}"/>
                </a:ext>
              </a:extLst>
            </p:cNvPr>
            <p:cNvSpPr/>
            <p:nvPr/>
          </p:nvSpPr>
          <p:spPr>
            <a:xfrm rot="16200000">
              <a:off x="4600281" y="3061514"/>
              <a:ext cx="257586" cy="734971"/>
            </a:xfrm>
            <a:prstGeom prst="downArrow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8" name="文字方塊 127">
              <a:extLst>
                <a:ext uri="{FF2B5EF4-FFF2-40B4-BE49-F238E27FC236}">
                  <a16:creationId xmlns:a16="http://schemas.microsoft.com/office/drawing/2014/main" id="{6551F5A2-2136-4DA5-970A-F1BDCC162D67}"/>
                </a:ext>
              </a:extLst>
            </p:cNvPr>
            <p:cNvSpPr txBox="1"/>
            <p:nvPr/>
          </p:nvSpPr>
          <p:spPr>
            <a:xfrm>
              <a:off x="7226769" y="3810262"/>
              <a:ext cx="132025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14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補償模型失效</a:t>
              </a:r>
              <a:endParaRPr lang="zh-TW" altLang="en-US" sz="1400" dirty="0"/>
            </a:p>
          </p:txBody>
        </p:sp>
        <p:pic>
          <p:nvPicPr>
            <p:cNvPr id="129" name="圖片 128">
              <a:extLst>
                <a:ext uri="{FF2B5EF4-FFF2-40B4-BE49-F238E27FC236}">
                  <a16:creationId xmlns:a16="http://schemas.microsoft.com/office/drawing/2014/main" id="{FF6E091F-C04F-428E-83F5-1E3F5549D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6384" y="2801194"/>
              <a:ext cx="684000" cy="684000"/>
            </a:xfrm>
            <a:prstGeom prst="rect">
              <a:avLst/>
            </a:prstGeom>
          </p:spPr>
        </p:pic>
        <p:grpSp>
          <p:nvGrpSpPr>
            <p:cNvPr id="130" name="群組 129">
              <a:extLst>
                <a:ext uri="{FF2B5EF4-FFF2-40B4-BE49-F238E27FC236}">
                  <a16:creationId xmlns:a16="http://schemas.microsoft.com/office/drawing/2014/main" id="{DB1F783A-64A8-4861-B809-2189580D029A}"/>
                </a:ext>
              </a:extLst>
            </p:cNvPr>
            <p:cNvGrpSpPr/>
            <p:nvPr/>
          </p:nvGrpSpPr>
          <p:grpSpPr>
            <a:xfrm>
              <a:off x="987910" y="2664168"/>
              <a:ext cx="2980592" cy="1501910"/>
              <a:chOff x="126377" y="2678045"/>
              <a:chExt cx="2980592" cy="1501910"/>
            </a:xfrm>
          </p:grpSpPr>
          <p:sp>
            <p:nvSpPr>
              <p:cNvPr id="147" name="文字方塊 146">
                <a:extLst>
                  <a:ext uri="{FF2B5EF4-FFF2-40B4-BE49-F238E27FC236}">
                    <a16:creationId xmlns:a16="http://schemas.microsoft.com/office/drawing/2014/main" id="{50CB821F-9C47-4DB2-902E-34E1BC27D67C}"/>
                  </a:ext>
                </a:extLst>
              </p:cNvPr>
              <p:cNvSpPr txBox="1"/>
              <p:nvPr/>
            </p:nvSpPr>
            <p:spPr>
              <a:xfrm>
                <a:off x="745375" y="2950122"/>
                <a:ext cx="80889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TW" sz="1800" b="1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30°C</a:t>
                </a:r>
                <a:endParaRPr lang="zh-TW" altLang="en-US"/>
              </a:p>
            </p:txBody>
          </p:sp>
          <p:sp>
            <p:nvSpPr>
              <p:cNvPr id="148" name="文字方塊 147">
                <a:extLst>
                  <a:ext uri="{FF2B5EF4-FFF2-40B4-BE49-F238E27FC236}">
                    <a16:creationId xmlns:a16="http://schemas.microsoft.com/office/drawing/2014/main" id="{F122A819-0D0F-4841-A05B-74B27DEA59D1}"/>
                  </a:ext>
                </a:extLst>
              </p:cNvPr>
              <p:cNvSpPr txBox="1"/>
              <p:nvPr/>
            </p:nvSpPr>
            <p:spPr>
              <a:xfrm>
                <a:off x="212924" y="2709458"/>
                <a:ext cx="73069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TW" altLang="en-US" sz="1800" b="1">
                    <a:solidFill>
                      <a:srgbClr val="00B05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原廠</a:t>
                </a:r>
                <a:r>
                  <a:rPr lang="en-US" altLang="zh-TW" sz="1800" b="1">
                    <a:solidFill>
                      <a:srgbClr val="00B05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:</a:t>
                </a:r>
                <a:endParaRPr lang="zh-TW" altLang="en-US">
                  <a:solidFill>
                    <a:srgbClr val="00B050"/>
                  </a:solidFill>
                </a:endParaRPr>
              </a:p>
            </p:txBody>
          </p:sp>
          <p:pic>
            <p:nvPicPr>
              <p:cNvPr id="149" name="圖片 148">
                <a:extLst>
                  <a:ext uri="{FF2B5EF4-FFF2-40B4-BE49-F238E27FC236}">
                    <a16:creationId xmlns:a16="http://schemas.microsoft.com/office/drawing/2014/main" id="{D032BE31-F575-4305-A996-66C1D3F8D1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394277" y="2802262"/>
                <a:ext cx="684000" cy="684000"/>
              </a:xfrm>
              <a:prstGeom prst="rect">
                <a:avLst/>
              </a:prstGeom>
            </p:spPr>
          </p:pic>
          <p:sp>
            <p:nvSpPr>
              <p:cNvPr id="150" name="矩形: 圓角 149">
                <a:extLst>
                  <a:ext uri="{FF2B5EF4-FFF2-40B4-BE49-F238E27FC236}">
                    <a16:creationId xmlns:a16="http://schemas.microsoft.com/office/drawing/2014/main" id="{5D021AD9-49F3-4548-BD88-5F7C7B5EED2E}"/>
                  </a:ext>
                </a:extLst>
              </p:cNvPr>
              <p:cNvSpPr/>
              <p:nvPr/>
            </p:nvSpPr>
            <p:spPr>
              <a:xfrm>
                <a:off x="126377" y="2678045"/>
                <a:ext cx="2980592" cy="1501910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151" name="圖片 150">
                <a:extLst>
                  <a:ext uri="{FF2B5EF4-FFF2-40B4-BE49-F238E27FC236}">
                    <a16:creationId xmlns:a16="http://schemas.microsoft.com/office/drawing/2014/main" id="{1B520BE3-7FA6-4735-810C-4B78D7726B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54739" y="3049509"/>
                <a:ext cx="886899" cy="886899"/>
              </a:xfrm>
              <a:prstGeom prst="rect">
                <a:avLst/>
              </a:prstGeom>
            </p:spPr>
          </p:pic>
          <p:pic>
            <p:nvPicPr>
              <p:cNvPr id="152" name="圖片 151">
                <a:extLst>
                  <a:ext uri="{FF2B5EF4-FFF2-40B4-BE49-F238E27FC236}">
                    <a16:creationId xmlns:a16="http://schemas.microsoft.com/office/drawing/2014/main" id="{F7DE68CE-BE4C-47B7-9A73-3DE4C1CE94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9878" y="3429000"/>
                <a:ext cx="567806" cy="567806"/>
              </a:xfrm>
              <a:prstGeom prst="rect">
                <a:avLst/>
              </a:prstGeom>
            </p:spPr>
          </p:pic>
        </p:grpSp>
        <p:sp>
          <p:nvSpPr>
            <p:cNvPr id="131" name="文字方塊 130">
              <a:extLst>
                <a:ext uri="{FF2B5EF4-FFF2-40B4-BE49-F238E27FC236}">
                  <a16:creationId xmlns:a16="http://schemas.microsoft.com/office/drawing/2014/main" id="{AA365C99-0B89-413D-99D3-CF134A6B872C}"/>
                </a:ext>
              </a:extLst>
            </p:cNvPr>
            <p:cNvSpPr txBox="1"/>
            <p:nvPr/>
          </p:nvSpPr>
          <p:spPr>
            <a:xfrm>
              <a:off x="4362529" y="2950962"/>
              <a:ext cx="74007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1800" b="1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出機</a:t>
              </a:r>
              <a:endParaRPr lang="zh-TW" alt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grpSp>
          <p:nvGrpSpPr>
            <p:cNvPr id="132" name="群組 131">
              <a:extLst>
                <a:ext uri="{FF2B5EF4-FFF2-40B4-BE49-F238E27FC236}">
                  <a16:creationId xmlns:a16="http://schemas.microsoft.com/office/drawing/2014/main" id="{75764DF9-742E-41F4-821C-3EB2A21FB45A}"/>
                </a:ext>
              </a:extLst>
            </p:cNvPr>
            <p:cNvGrpSpPr/>
            <p:nvPr/>
          </p:nvGrpSpPr>
          <p:grpSpPr>
            <a:xfrm>
              <a:off x="5496514" y="2678044"/>
              <a:ext cx="2980592" cy="1501910"/>
              <a:chOff x="126377" y="2678045"/>
              <a:chExt cx="2980592" cy="1501910"/>
            </a:xfrm>
          </p:grpSpPr>
          <p:sp>
            <p:nvSpPr>
              <p:cNvPr id="143" name="文字方塊 142">
                <a:extLst>
                  <a:ext uri="{FF2B5EF4-FFF2-40B4-BE49-F238E27FC236}">
                    <a16:creationId xmlns:a16="http://schemas.microsoft.com/office/drawing/2014/main" id="{BC198BC8-B24C-4D1B-8EFF-52BC6CACF474}"/>
                  </a:ext>
                </a:extLst>
              </p:cNvPr>
              <p:cNvSpPr txBox="1"/>
              <p:nvPr/>
            </p:nvSpPr>
            <p:spPr>
              <a:xfrm>
                <a:off x="861312" y="2930875"/>
                <a:ext cx="80889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TW" sz="1800" b="1">
                    <a:solidFill>
                      <a:schemeClr val="accent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15°C</a:t>
                </a:r>
                <a:endParaRPr lang="zh-TW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44" name="文字方塊 143">
                <a:extLst>
                  <a:ext uri="{FF2B5EF4-FFF2-40B4-BE49-F238E27FC236}">
                    <a16:creationId xmlns:a16="http://schemas.microsoft.com/office/drawing/2014/main" id="{A78E653B-7990-4985-A761-07EB5F79C783}"/>
                  </a:ext>
                </a:extLst>
              </p:cNvPr>
              <p:cNvSpPr txBox="1"/>
              <p:nvPr/>
            </p:nvSpPr>
            <p:spPr>
              <a:xfrm>
                <a:off x="204575" y="2700661"/>
                <a:ext cx="73069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TW" altLang="en-US" sz="1800" b="1">
                    <a:solidFill>
                      <a:srgbClr val="00B05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國外</a:t>
                </a:r>
                <a:r>
                  <a:rPr lang="en-US" altLang="zh-TW" sz="1800" b="1">
                    <a:solidFill>
                      <a:srgbClr val="00B05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:</a:t>
                </a:r>
                <a:endParaRPr lang="zh-TW" altLang="en-US">
                  <a:solidFill>
                    <a:srgbClr val="00B050"/>
                  </a:solidFill>
                </a:endParaRPr>
              </a:p>
            </p:txBody>
          </p:sp>
          <p:sp>
            <p:nvSpPr>
              <p:cNvPr id="145" name="矩形: 圓角 144">
                <a:extLst>
                  <a:ext uri="{FF2B5EF4-FFF2-40B4-BE49-F238E27FC236}">
                    <a16:creationId xmlns:a16="http://schemas.microsoft.com/office/drawing/2014/main" id="{7A51B92D-C54E-4EE7-868F-CAEEE63F6C54}"/>
                  </a:ext>
                </a:extLst>
              </p:cNvPr>
              <p:cNvSpPr/>
              <p:nvPr/>
            </p:nvSpPr>
            <p:spPr>
              <a:xfrm>
                <a:off x="126377" y="2678045"/>
                <a:ext cx="2980592" cy="1501910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146" name="圖片 145">
                <a:extLst>
                  <a:ext uri="{FF2B5EF4-FFF2-40B4-BE49-F238E27FC236}">
                    <a16:creationId xmlns:a16="http://schemas.microsoft.com/office/drawing/2014/main" id="{C01A555B-6CB8-477A-BDF4-1E446845BA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3649" y="3415124"/>
                <a:ext cx="567806" cy="567806"/>
              </a:xfrm>
              <a:prstGeom prst="rect">
                <a:avLst/>
              </a:prstGeom>
            </p:spPr>
          </p:pic>
        </p:grpSp>
        <p:pic>
          <p:nvPicPr>
            <p:cNvPr id="133" name="圖片 132">
              <a:extLst>
                <a:ext uri="{FF2B5EF4-FFF2-40B4-BE49-F238E27FC236}">
                  <a16:creationId xmlns:a16="http://schemas.microsoft.com/office/drawing/2014/main" id="{6E71F138-050B-48F4-86B2-E98160CD0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870" y="2951167"/>
              <a:ext cx="403828" cy="403828"/>
            </a:xfrm>
            <a:prstGeom prst="rect">
              <a:avLst/>
            </a:prstGeom>
          </p:spPr>
        </p:pic>
        <p:cxnSp>
          <p:nvCxnSpPr>
            <p:cNvPr id="134" name="直線接點 133">
              <a:extLst>
                <a:ext uri="{FF2B5EF4-FFF2-40B4-BE49-F238E27FC236}">
                  <a16:creationId xmlns:a16="http://schemas.microsoft.com/office/drawing/2014/main" id="{E9BE8F95-73DE-4B2B-A3AE-86AF500E6A75}"/>
                </a:ext>
              </a:extLst>
            </p:cNvPr>
            <p:cNvCxnSpPr>
              <a:cxnSpLocks/>
            </p:cNvCxnSpPr>
            <p:nvPr/>
          </p:nvCxnSpPr>
          <p:spPr>
            <a:xfrm>
              <a:off x="1370588" y="3175957"/>
              <a:ext cx="212962" cy="3504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線接點 134">
              <a:extLst>
                <a:ext uri="{FF2B5EF4-FFF2-40B4-BE49-F238E27FC236}">
                  <a16:creationId xmlns:a16="http://schemas.microsoft.com/office/drawing/2014/main" id="{B1A44548-80B2-4DE1-9903-324E075558F4}"/>
                </a:ext>
              </a:extLst>
            </p:cNvPr>
            <p:cNvCxnSpPr/>
            <p:nvPr/>
          </p:nvCxnSpPr>
          <p:spPr>
            <a:xfrm>
              <a:off x="1322791" y="3300206"/>
              <a:ext cx="182667" cy="10550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線接點 135">
              <a:extLst>
                <a:ext uri="{FF2B5EF4-FFF2-40B4-BE49-F238E27FC236}">
                  <a16:creationId xmlns:a16="http://schemas.microsoft.com/office/drawing/2014/main" id="{549ACC16-E6FC-4480-AE21-C1D0CFE1CDB8}"/>
                </a:ext>
              </a:extLst>
            </p:cNvPr>
            <p:cNvCxnSpPr>
              <a:cxnSpLocks/>
            </p:cNvCxnSpPr>
            <p:nvPr/>
          </p:nvCxnSpPr>
          <p:spPr>
            <a:xfrm>
              <a:off x="1253405" y="3370995"/>
              <a:ext cx="42223" cy="164461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7" name="圖片 136">
              <a:extLst>
                <a:ext uri="{FF2B5EF4-FFF2-40B4-BE49-F238E27FC236}">
                  <a16:creationId xmlns:a16="http://schemas.microsoft.com/office/drawing/2014/main" id="{218AE4E0-2963-4EC6-BED2-43E889F49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0512" y="3029336"/>
              <a:ext cx="453616" cy="453616"/>
            </a:xfrm>
            <a:prstGeom prst="rect">
              <a:avLst/>
            </a:prstGeom>
          </p:spPr>
        </p:pic>
        <p:grpSp>
          <p:nvGrpSpPr>
            <p:cNvPr id="138" name="群組 137">
              <a:extLst>
                <a:ext uri="{FF2B5EF4-FFF2-40B4-BE49-F238E27FC236}">
                  <a16:creationId xmlns:a16="http://schemas.microsoft.com/office/drawing/2014/main" id="{EB868E5C-5FAE-42E2-AEFC-C8EDF278145D}"/>
                </a:ext>
              </a:extLst>
            </p:cNvPr>
            <p:cNvGrpSpPr/>
            <p:nvPr/>
          </p:nvGrpSpPr>
          <p:grpSpPr>
            <a:xfrm>
              <a:off x="7602589" y="3220744"/>
              <a:ext cx="567806" cy="540861"/>
              <a:chOff x="7759505" y="3371242"/>
              <a:chExt cx="299526" cy="298639"/>
            </a:xfrm>
          </p:grpSpPr>
          <p:pic>
            <p:nvPicPr>
              <p:cNvPr id="140" name="圖片 139">
                <a:extLst>
                  <a:ext uri="{FF2B5EF4-FFF2-40B4-BE49-F238E27FC236}">
                    <a16:creationId xmlns:a16="http://schemas.microsoft.com/office/drawing/2014/main" id="{62EDA385-2563-42FE-A9FE-2950C76221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16580" y="3426106"/>
                <a:ext cx="185377" cy="185377"/>
              </a:xfrm>
              <a:prstGeom prst="rect">
                <a:avLst/>
              </a:prstGeom>
            </p:spPr>
          </p:pic>
          <p:cxnSp>
            <p:nvCxnSpPr>
              <p:cNvPr id="141" name="直線接點 140">
                <a:extLst>
                  <a:ext uri="{FF2B5EF4-FFF2-40B4-BE49-F238E27FC236}">
                    <a16:creationId xmlns:a16="http://schemas.microsoft.com/office/drawing/2014/main" id="{2EFC7851-3C2F-4EE1-99DD-575A2F2E30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59505" y="3371242"/>
                <a:ext cx="0" cy="29863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線接點 141">
                <a:extLst>
                  <a:ext uri="{FF2B5EF4-FFF2-40B4-BE49-F238E27FC236}">
                    <a16:creationId xmlns:a16="http://schemas.microsoft.com/office/drawing/2014/main" id="{788AFB83-FFAC-4A00-94EE-9E79BF604F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59505" y="3669881"/>
                <a:ext cx="29952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9" name="直線單箭頭接點 138">
              <a:extLst>
                <a:ext uri="{FF2B5EF4-FFF2-40B4-BE49-F238E27FC236}">
                  <a16:creationId xmlns:a16="http://schemas.microsoft.com/office/drawing/2014/main" id="{AE73B088-721B-464B-BCD4-A6A36A6806B1}"/>
                </a:ext>
              </a:extLst>
            </p:cNvPr>
            <p:cNvCxnSpPr/>
            <p:nvPr/>
          </p:nvCxnSpPr>
          <p:spPr>
            <a:xfrm>
              <a:off x="8361126" y="3320969"/>
              <a:ext cx="0" cy="316223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7" name="資料庫圖表 26">
            <a:extLst>
              <a:ext uri="{FF2B5EF4-FFF2-40B4-BE49-F238E27FC236}">
                <a16:creationId xmlns:a16="http://schemas.microsoft.com/office/drawing/2014/main" id="{2EB17A32-7053-42AD-9ED2-C13130DF9F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2120554"/>
              </p:ext>
            </p:extLst>
          </p:nvPr>
        </p:nvGraphicFramePr>
        <p:xfrm>
          <a:off x="985223" y="1160577"/>
          <a:ext cx="7386248" cy="5162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5" name="圖片 4">
            <a:extLst>
              <a:ext uri="{FF2B5EF4-FFF2-40B4-BE49-F238E27FC236}">
                <a16:creationId xmlns:a16="http://schemas.microsoft.com/office/drawing/2014/main" id="{B4A15F69-F9F5-4D6D-B707-5062E16B005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841" b="97013" l="5763" r="96441">
                        <a14:foregroundMark x1="72881" y1="9246" x2="72881" y2="9246"/>
                        <a14:foregroundMark x1="72373" y1="3841" x2="72373" y2="3841"/>
                        <a14:foregroundMark x1="92881" y1="55192" x2="92881" y2="55192"/>
                        <a14:foregroundMark x1="96441" y1="66714" x2="96441" y2="66714"/>
                        <a14:foregroundMark x1="46610" y1="90185" x2="46610" y2="90185"/>
                        <a14:foregroundMark x1="43898" y1="97013" x2="43898" y2="97013"/>
                        <a14:foregroundMark x1="8983" y1="74253" x2="8983" y2="74253"/>
                        <a14:foregroundMark x1="5763" y1="55192" x2="5763" y2="551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65396" y="2237014"/>
            <a:ext cx="2102103" cy="2504710"/>
          </a:xfrm>
          <a:prstGeom prst="rect">
            <a:avLst/>
          </a:prstGeom>
        </p:spPr>
      </p:pic>
      <p:sp>
        <p:nvSpPr>
          <p:cNvPr id="8" name="箭號: 左-右雙向 7">
            <a:extLst>
              <a:ext uri="{FF2B5EF4-FFF2-40B4-BE49-F238E27FC236}">
                <a16:creationId xmlns:a16="http://schemas.microsoft.com/office/drawing/2014/main" id="{8CE46BA5-6B92-4EB6-ACC0-81F7A5BD20CC}"/>
              </a:ext>
            </a:extLst>
          </p:cNvPr>
          <p:cNvSpPr/>
          <p:nvPr/>
        </p:nvSpPr>
        <p:spPr>
          <a:xfrm rot="1781398">
            <a:off x="4166744" y="3507336"/>
            <a:ext cx="720000" cy="288000"/>
          </a:xfrm>
          <a:prstGeom prst="leftRightArrow">
            <a:avLst/>
          </a:prstGeom>
          <a:gradFill flip="none" rotWithShape="1">
            <a:gsLst>
              <a:gs pos="12000">
                <a:srgbClr val="FF0000"/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箭號: 左-右雙向 8">
            <a:extLst>
              <a:ext uri="{FF2B5EF4-FFF2-40B4-BE49-F238E27FC236}">
                <a16:creationId xmlns:a16="http://schemas.microsoft.com/office/drawing/2014/main" id="{B93193FA-8DA4-4D1C-875E-4D8935675B25}"/>
              </a:ext>
            </a:extLst>
          </p:cNvPr>
          <p:cNvSpPr/>
          <p:nvPr/>
        </p:nvSpPr>
        <p:spPr>
          <a:xfrm rot="5400000">
            <a:off x="4174348" y="2851611"/>
            <a:ext cx="720000" cy="288000"/>
          </a:xfrm>
          <a:prstGeom prst="leftRightArrow">
            <a:avLst/>
          </a:prstGeom>
          <a:gradFill flip="none" rotWithShape="1">
            <a:gsLst>
              <a:gs pos="12000">
                <a:srgbClr val="FF0000"/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箭號: 左-右雙向 9">
            <a:extLst>
              <a:ext uri="{FF2B5EF4-FFF2-40B4-BE49-F238E27FC236}">
                <a16:creationId xmlns:a16="http://schemas.microsoft.com/office/drawing/2014/main" id="{FCE84C82-F293-48EA-A237-63C5943C6343}"/>
              </a:ext>
            </a:extLst>
          </p:cNvPr>
          <p:cNvSpPr/>
          <p:nvPr/>
        </p:nvSpPr>
        <p:spPr>
          <a:xfrm rot="19789917">
            <a:off x="3828395" y="4037521"/>
            <a:ext cx="720000" cy="288000"/>
          </a:xfrm>
          <a:prstGeom prst="leftRightArrow">
            <a:avLst/>
          </a:prstGeom>
          <a:gradFill flip="none" rotWithShape="1">
            <a:gsLst>
              <a:gs pos="12000">
                <a:srgbClr val="FF0000"/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矩形: 圓角 24">
            <a:extLst>
              <a:ext uri="{FF2B5EF4-FFF2-40B4-BE49-F238E27FC236}">
                <a16:creationId xmlns:a16="http://schemas.microsoft.com/office/drawing/2014/main" id="{CB95330B-106B-4948-B83F-F32E8C0528A4}"/>
              </a:ext>
            </a:extLst>
          </p:cNvPr>
          <p:cNvSpPr/>
          <p:nvPr/>
        </p:nvSpPr>
        <p:spPr>
          <a:xfrm>
            <a:off x="2236750" y="2125085"/>
            <a:ext cx="1368000" cy="610717"/>
          </a:xfrm>
          <a:prstGeom prst="roundRect">
            <a:avLst/>
          </a:prstGeom>
          <a:solidFill>
            <a:schemeClr val="bg2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主軸</a:t>
            </a:r>
          </a:p>
        </p:txBody>
      </p:sp>
      <p:sp>
        <p:nvSpPr>
          <p:cNvPr id="26" name="矩形: 圓角 25">
            <a:extLst>
              <a:ext uri="{FF2B5EF4-FFF2-40B4-BE49-F238E27FC236}">
                <a16:creationId xmlns:a16="http://schemas.microsoft.com/office/drawing/2014/main" id="{9BF4F8D2-FA79-4D08-BCD3-B331CB25990D}"/>
              </a:ext>
            </a:extLst>
          </p:cNvPr>
          <p:cNvSpPr/>
          <p:nvPr/>
        </p:nvSpPr>
        <p:spPr>
          <a:xfrm>
            <a:off x="5812825" y="2130295"/>
            <a:ext cx="1368000" cy="610717"/>
          </a:xfrm>
          <a:prstGeom prst="roundRect">
            <a:avLst/>
          </a:prstGeom>
          <a:solidFill>
            <a:schemeClr val="bg2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切削熱</a:t>
            </a:r>
          </a:p>
        </p:txBody>
      </p:sp>
      <p:sp>
        <p:nvSpPr>
          <p:cNvPr id="28" name="矩形: 圓角 27">
            <a:extLst>
              <a:ext uri="{FF2B5EF4-FFF2-40B4-BE49-F238E27FC236}">
                <a16:creationId xmlns:a16="http://schemas.microsoft.com/office/drawing/2014/main" id="{BC63E52F-3AAD-4C5C-A890-808AC106CE9F}"/>
              </a:ext>
            </a:extLst>
          </p:cNvPr>
          <p:cNvSpPr/>
          <p:nvPr/>
        </p:nvSpPr>
        <p:spPr>
          <a:xfrm>
            <a:off x="2234838" y="4757523"/>
            <a:ext cx="1368000" cy="610717"/>
          </a:xfrm>
          <a:prstGeom prst="roundRect">
            <a:avLst/>
          </a:prstGeom>
          <a:solidFill>
            <a:schemeClr val="bg2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進給系統</a:t>
            </a: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271246A1-737B-45C0-B98C-3FFC612A167F}"/>
              </a:ext>
            </a:extLst>
          </p:cNvPr>
          <p:cNvSpPr txBox="1"/>
          <p:nvPr/>
        </p:nvSpPr>
        <p:spPr>
          <a:xfrm>
            <a:off x="1992960" y="1087274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熱誤差影響機台精度約</a:t>
            </a:r>
            <a:r>
              <a:rPr lang="en-US" altLang="zh-TW" sz="20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70%</a:t>
            </a:r>
          </a:p>
          <a:p>
            <a:r>
              <a:rPr lang="zh-TW" altLang="en-US" sz="2000" b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且</a:t>
            </a:r>
            <a:r>
              <a:rPr lang="en-US" altLang="zh-TW" sz="2000" b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Z</a:t>
            </a:r>
            <a:r>
              <a:rPr lang="zh-TW" altLang="en-US" sz="2000" b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軸熱誤差最為顯著</a:t>
            </a: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98BFBC98-C586-474B-A1E2-0C855DCA8188}"/>
              </a:ext>
            </a:extLst>
          </p:cNvPr>
          <p:cNvSpPr txBox="1"/>
          <p:nvPr/>
        </p:nvSpPr>
        <p:spPr>
          <a:xfrm>
            <a:off x="5431216" y="1206282"/>
            <a:ext cx="10550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70 </a:t>
            </a:r>
            <a:r>
              <a:rPr lang="en-US" altLang="zh-TW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%</a:t>
            </a:r>
            <a:endParaRPr lang="zh-TW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36" name="箭號: 向下 35">
            <a:extLst>
              <a:ext uri="{FF2B5EF4-FFF2-40B4-BE49-F238E27FC236}">
                <a16:creationId xmlns:a16="http://schemas.microsoft.com/office/drawing/2014/main" id="{DCA2477F-BEA3-46CA-B445-7622857DC446}"/>
              </a:ext>
            </a:extLst>
          </p:cNvPr>
          <p:cNvSpPr/>
          <p:nvPr/>
        </p:nvSpPr>
        <p:spPr>
          <a:xfrm rot="10800000">
            <a:off x="6583822" y="1107728"/>
            <a:ext cx="229777" cy="60257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圓形: 空心 36">
            <a:extLst>
              <a:ext uri="{FF2B5EF4-FFF2-40B4-BE49-F238E27FC236}">
                <a16:creationId xmlns:a16="http://schemas.microsoft.com/office/drawing/2014/main" id="{8DBA6527-7889-477C-B962-CB030C1C95CB}"/>
              </a:ext>
            </a:extLst>
          </p:cNvPr>
          <p:cNvSpPr/>
          <p:nvPr/>
        </p:nvSpPr>
        <p:spPr>
          <a:xfrm>
            <a:off x="5370078" y="935135"/>
            <a:ext cx="1080000" cy="1080000"/>
          </a:xfrm>
          <a:prstGeom prst="donut">
            <a:avLst>
              <a:gd name="adj" fmla="val 13240"/>
            </a:avLst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" name="拱形 37">
            <a:extLst>
              <a:ext uri="{FF2B5EF4-FFF2-40B4-BE49-F238E27FC236}">
                <a16:creationId xmlns:a16="http://schemas.microsoft.com/office/drawing/2014/main" id="{118FD5D9-7806-4814-BD6C-CB3BAABDA4D8}"/>
              </a:ext>
            </a:extLst>
          </p:cNvPr>
          <p:cNvSpPr/>
          <p:nvPr/>
        </p:nvSpPr>
        <p:spPr>
          <a:xfrm rot="13372018">
            <a:off x="5379350" y="931565"/>
            <a:ext cx="1080000" cy="1080000"/>
          </a:xfrm>
          <a:prstGeom prst="blockArc">
            <a:avLst>
              <a:gd name="adj1" fmla="val 2615192"/>
              <a:gd name="adj2" fmla="val 17592434"/>
              <a:gd name="adj3" fmla="val 12930"/>
            </a:avLst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橢圓 38">
            <a:extLst>
              <a:ext uri="{FF2B5EF4-FFF2-40B4-BE49-F238E27FC236}">
                <a16:creationId xmlns:a16="http://schemas.microsoft.com/office/drawing/2014/main" id="{3D4CB061-A5E2-427F-9AD9-A146EB647AB6}"/>
              </a:ext>
            </a:extLst>
          </p:cNvPr>
          <p:cNvSpPr/>
          <p:nvPr/>
        </p:nvSpPr>
        <p:spPr>
          <a:xfrm>
            <a:off x="5817745" y="915738"/>
            <a:ext cx="184666" cy="184666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橢圓 39">
            <a:extLst>
              <a:ext uri="{FF2B5EF4-FFF2-40B4-BE49-F238E27FC236}">
                <a16:creationId xmlns:a16="http://schemas.microsoft.com/office/drawing/2014/main" id="{ED01FA41-CC22-42CA-AECF-7D3E2AB727AC}"/>
              </a:ext>
            </a:extLst>
          </p:cNvPr>
          <p:cNvSpPr/>
          <p:nvPr/>
        </p:nvSpPr>
        <p:spPr>
          <a:xfrm>
            <a:off x="5375312" y="1551786"/>
            <a:ext cx="184666" cy="184666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1" name="圖片 40">
            <a:extLst>
              <a:ext uri="{FF2B5EF4-FFF2-40B4-BE49-F238E27FC236}">
                <a16:creationId xmlns:a16="http://schemas.microsoft.com/office/drawing/2014/main" id="{670B4395-C82D-4E5D-81C1-E331AA3951F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039338" y="931713"/>
            <a:ext cx="2104662" cy="1403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2" name="文字方塊 41">
            <a:extLst>
              <a:ext uri="{FF2B5EF4-FFF2-40B4-BE49-F238E27FC236}">
                <a16:creationId xmlns:a16="http://schemas.microsoft.com/office/drawing/2014/main" id="{FE8EA963-8BBF-43ED-BED3-C38A98008B7E}"/>
              </a:ext>
            </a:extLst>
          </p:cNvPr>
          <p:cNvSpPr txBox="1"/>
          <p:nvPr/>
        </p:nvSpPr>
        <p:spPr>
          <a:xfrm>
            <a:off x="0" y="1811230"/>
            <a:ext cx="2298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以往熱溫升量測實驗：</a:t>
            </a:r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4B00E6FD-5034-4980-A9AD-3B176253ABB6}"/>
              </a:ext>
            </a:extLst>
          </p:cNvPr>
          <p:cNvSpPr txBox="1"/>
          <p:nvPr/>
        </p:nvSpPr>
        <p:spPr>
          <a:xfrm>
            <a:off x="5647762" y="316244"/>
            <a:ext cx="32137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開發動機與目的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: 圓角 21">
            <a:extLst>
              <a:ext uri="{FF2B5EF4-FFF2-40B4-BE49-F238E27FC236}">
                <a16:creationId xmlns:a16="http://schemas.microsoft.com/office/drawing/2014/main" id="{E833BF6F-A738-40C2-8D6E-A4C3DDC8720F}"/>
              </a:ext>
            </a:extLst>
          </p:cNvPr>
          <p:cNvSpPr/>
          <p:nvPr/>
        </p:nvSpPr>
        <p:spPr>
          <a:xfrm>
            <a:off x="2234969" y="2124394"/>
            <a:ext cx="1368000" cy="61071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主軸</a:t>
            </a:r>
          </a:p>
        </p:txBody>
      </p:sp>
      <p:pic>
        <p:nvPicPr>
          <p:cNvPr id="88" name="圖片 87">
            <a:extLst>
              <a:ext uri="{FF2B5EF4-FFF2-40B4-BE49-F238E27FC236}">
                <a16:creationId xmlns:a16="http://schemas.microsoft.com/office/drawing/2014/main" id="{4F1DE01E-FCBC-4FF0-A7C2-DA019F1E892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352597" y="2098381"/>
            <a:ext cx="972909" cy="1118553"/>
          </a:xfrm>
          <a:prstGeom prst="rect">
            <a:avLst/>
          </a:prstGeom>
        </p:spPr>
      </p:pic>
      <p:sp>
        <p:nvSpPr>
          <p:cNvPr id="89" name="文字方塊 88">
            <a:extLst>
              <a:ext uri="{FF2B5EF4-FFF2-40B4-BE49-F238E27FC236}">
                <a16:creationId xmlns:a16="http://schemas.microsoft.com/office/drawing/2014/main" id="{2AE8B99D-9F65-45D9-A1EE-459180DE8835}"/>
              </a:ext>
            </a:extLst>
          </p:cNvPr>
          <p:cNvSpPr txBox="1"/>
          <p:nvPr/>
        </p:nvSpPr>
        <p:spPr>
          <a:xfrm>
            <a:off x="4501111" y="4482272"/>
            <a:ext cx="1312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熱溫升量測模組</a:t>
            </a:r>
          </a:p>
        </p:txBody>
      </p:sp>
      <p:pic>
        <p:nvPicPr>
          <p:cNvPr id="90" name="圖片 89">
            <a:extLst>
              <a:ext uri="{FF2B5EF4-FFF2-40B4-BE49-F238E27FC236}">
                <a16:creationId xmlns:a16="http://schemas.microsoft.com/office/drawing/2014/main" id="{E714DA87-EB5F-4C98-972C-447B1CFB834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1303" y="3821662"/>
            <a:ext cx="617162" cy="658188"/>
          </a:xfrm>
          <a:prstGeom prst="rect">
            <a:avLst/>
          </a:prstGeom>
          <a:ln w="28575">
            <a:noFill/>
          </a:ln>
        </p:spPr>
      </p:pic>
      <p:pic>
        <p:nvPicPr>
          <p:cNvPr id="91" name="圖形 90" descr="溫度計 以實心填滿">
            <a:extLst>
              <a:ext uri="{FF2B5EF4-FFF2-40B4-BE49-F238E27FC236}">
                <a16:creationId xmlns:a16="http://schemas.microsoft.com/office/drawing/2014/main" id="{22B10F5B-B9AB-4191-8FE8-EEB5FED7D60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750570" y="3793712"/>
            <a:ext cx="410869" cy="410869"/>
          </a:xfrm>
          <a:prstGeom prst="rect">
            <a:avLst/>
          </a:prstGeom>
        </p:spPr>
      </p:pic>
      <p:sp>
        <p:nvSpPr>
          <p:cNvPr id="92" name="文字方塊 91">
            <a:extLst>
              <a:ext uri="{FF2B5EF4-FFF2-40B4-BE49-F238E27FC236}">
                <a16:creationId xmlns:a16="http://schemas.microsoft.com/office/drawing/2014/main" id="{E698E605-BBE2-4547-9B3D-A894190B10C6}"/>
              </a:ext>
            </a:extLst>
          </p:cNvPr>
          <p:cNvSpPr txBox="1"/>
          <p:nvPr/>
        </p:nvSpPr>
        <p:spPr>
          <a:xfrm>
            <a:off x="3231443" y="3823647"/>
            <a:ext cx="7048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800" b="1">
                <a:solidFill>
                  <a:srgbClr val="FF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溫度</a:t>
            </a:r>
            <a:endParaRPr lang="zh-TW" altLang="en-US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93" name="直線單箭頭接點 92">
            <a:extLst>
              <a:ext uri="{FF2B5EF4-FFF2-40B4-BE49-F238E27FC236}">
                <a16:creationId xmlns:a16="http://schemas.microsoft.com/office/drawing/2014/main" id="{EB59A895-A2DE-4B27-A103-5A46BDB908AB}"/>
              </a:ext>
            </a:extLst>
          </p:cNvPr>
          <p:cNvCxnSpPr>
            <a:cxnSpLocks/>
          </p:cNvCxnSpPr>
          <p:nvPr/>
        </p:nvCxnSpPr>
        <p:spPr>
          <a:xfrm flipV="1">
            <a:off x="4109914" y="3845683"/>
            <a:ext cx="4061" cy="3307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文字方塊 93">
            <a:extLst>
              <a:ext uri="{FF2B5EF4-FFF2-40B4-BE49-F238E27FC236}">
                <a16:creationId xmlns:a16="http://schemas.microsoft.com/office/drawing/2014/main" id="{0496AA80-3D37-4DA9-8F43-44E7591B0B1C}"/>
              </a:ext>
            </a:extLst>
          </p:cNvPr>
          <p:cNvSpPr txBox="1"/>
          <p:nvPr/>
        </p:nvSpPr>
        <p:spPr>
          <a:xfrm>
            <a:off x="3254503" y="4356621"/>
            <a:ext cx="658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800"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位移</a:t>
            </a:r>
            <a:endParaRPr lang="zh-TW" altLang="en-US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5" name="圖片 94">
            <a:extLst>
              <a:ext uri="{FF2B5EF4-FFF2-40B4-BE49-F238E27FC236}">
                <a16:creationId xmlns:a16="http://schemas.microsoft.com/office/drawing/2014/main" id="{9EBE7187-81EB-4A89-821D-8B416D0559C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488" y="4451158"/>
            <a:ext cx="250951" cy="215468"/>
          </a:xfrm>
          <a:prstGeom prst="rect">
            <a:avLst/>
          </a:prstGeom>
        </p:spPr>
      </p:pic>
      <p:cxnSp>
        <p:nvCxnSpPr>
          <p:cNvPr id="96" name="直線單箭頭接點 95">
            <a:extLst>
              <a:ext uri="{FF2B5EF4-FFF2-40B4-BE49-F238E27FC236}">
                <a16:creationId xmlns:a16="http://schemas.microsoft.com/office/drawing/2014/main" id="{6301897A-E538-40CF-99B1-11D3E58493B7}"/>
              </a:ext>
            </a:extLst>
          </p:cNvPr>
          <p:cNvCxnSpPr/>
          <p:nvPr/>
        </p:nvCxnSpPr>
        <p:spPr>
          <a:xfrm>
            <a:off x="3137188" y="4287516"/>
            <a:ext cx="1285875" cy="9778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單箭頭接點 96">
            <a:extLst>
              <a:ext uri="{FF2B5EF4-FFF2-40B4-BE49-F238E27FC236}">
                <a16:creationId xmlns:a16="http://schemas.microsoft.com/office/drawing/2014/main" id="{053A33D9-9B8B-44A3-A460-2908256587E7}"/>
              </a:ext>
            </a:extLst>
          </p:cNvPr>
          <p:cNvCxnSpPr>
            <a:cxnSpLocks/>
          </p:cNvCxnSpPr>
          <p:nvPr/>
        </p:nvCxnSpPr>
        <p:spPr>
          <a:xfrm flipH="1" flipV="1">
            <a:off x="5466339" y="2652348"/>
            <a:ext cx="822360" cy="297674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單箭頭接點 97">
            <a:extLst>
              <a:ext uri="{FF2B5EF4-FFF2-40B4-BE49-F238E27FC236}">
                <a16:creationId xmlns:a16="http://schemas.microsoft.com/office/drawing/2014/main" id="{1FEB7448-CFF6-4CBC-A5AE-35746CEE05D0}"/>
              </a:ext>
            </a:extLst>
          </p:cNvPr>
          <p:cNvCxnSpPr>
            <a:cxnSpLocks/>
          </p:cNvCxnSpPr>
          <p:nvPr/>
        </p:nvCxnSpPr>
        <p:spPr>
          <a:xfrm flipV="1">
            <a:off x="5813686" y="3822215"/>
            <a:ext cx="609666" cy="354187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接點 98">
            <a:extLst>
              <a:ext uri="{FF2B5EF4-FFF2-40B4-BE49-F238E27FC236}">
                <a16:creationId xmlns:a16="http://schemas.microsoft.com/office/drawing/2014/main" id="{88BEA1EE-D6B2-472E-9AA3-7845B9011C90}"/>
              </a:ext>
            </a:extLst>
          </p:cNvPr>
          <p:cNvCxnSpPr>
            <a:cxnSpLocks/>
            <a:endCxn id="94" idx="1"/>
          </p:cNvCxnSpPr>
          <p:nvPr/>
        </p:nvCxnSpPr>
        <p:spPr>
          <a:xfrm>
            <a:off x="1686554" y="3264594"/>
            <a:ext cx="1567949" cy="1276693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接點 99">
            <a:extLst>
              <a:ext uri="{FF2B5EF4-FFF2-40B4-BE49-F238E27FC236}">
                <a16:creationId xmlns:a16="http://schemas.microsoft.com/office/drawing/2014/main" id="{BC98885D-5157-4861-839F-3EF8E59EF119}"/>
              </a:ext>
            </a:extLst>
          </p:cNvPr>
          <p:cNvCxnSpPr>
            <a:cxnSpLocks/>
            <a:endCxn id="92" idx="1"/>
          </p:cNvCxnSpPr>
          <p:nvPr/>
        </p:nvCxnSpPr>
        <p:spPr>
          <a:xfrm>
            <a:off x="1686554" y="3276196"/>
            <a:ext cx="1544889" cy="732117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文字方塊 100">
            <a:extLst>
              <a:ext uri="{FF2B5EF4-FFF2-40B4-BE49-F238E27FC236}">
                <a16:creationId xmlns:a16="http://schemas.microsoft.com/office/drawing/2014/main" id="{91462F4B-109C-46BF-AF85-A16DD5E5AA0E}"/>
              </a:ext>
            </a:extLst>
          </p:cNvPr>
          <p:cNvSpPr txBox="1"/>
          <p:nvPr/>
        </p:nvSpPr>
        <p:spPr>
          <a:xfrm>
            <a:off x="4518204" y="3159481"/>
            <a:ext cx="706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控制器</a:t>
            </a:r>
            <a:endParaRPr lang="zh-TW" altLang="en-US" sz="1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02" name="直線單箭頭接點 101">
            <a:extLst>
              <a:ext uri="{FF2B5EF4-FFF2-40B4-BE49-F238E27FC236}">
                <a16:creationId xmlns:a16="http://schemas.microsoft.com/office/drawing/2014/main" id="{0FD7ACBE-F747-46A9-AC0C-4C4A6C6ABF76}"/>
              </a:ext>
            </a:extLst>
          </p:cNvPr>
          <p:cNvCxnSpPr>
            <a:cxnSpLocks/>
          </p:cNvCxnSpPr>
          <p:nvPr/>
        </p:nvCxnSpPr>
        <p:spPr>
          <a:xfrm flipH="1">
            <a:off x="2939461" y="2672520"/>
            <a:ext cx="1272304" cy="371521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文字方塊 102">
            <a:extLst>
              <a:ext uri="{FF2B5EF4-FFF2-40B4-BE49-F238E27FC236}">
                <a16:creationId xmlns:a16="http://schemas.microsoft.com/office/drawing/2014/main" id="{DC1BF560-605D-438F-B543-437F4106A05E}"/>
              </a:ext>
            </a:extLst>
          </p:cNvPr>
          <p:cNvSpPr txBox="1"/>
          <p:nvPr/>
        </p:nvSpPr>
        <p:spPr>
          <a:xfrm rot="20579030">
            <a:off x="2901974" y="249586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補償訊號</a:t>
            </a:r>
          </a:p>
        </p:txBody>
      </p:sp>
      <p:pic>
        <p:nvPicPr>
          <p:cNvPr id="104" name="圖片 103">
            <a:extLst>
              <a:ext uri="{FF2B5EF4-FFF2-40B4-BE49-F238E27FC236}">
                <a16:creationId xmlns:a16="http://schemas.microsoft.com/office/drawing/2014/main" id="{41DD6DAC-A5BA-4023-A6AA-EF9F8DE610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7917" y="2801185"/>
            <a:ext cx="1169105" cy="1169105"/>
          </a:xfrm>
          <a:prstGeom prst="rect">
            <a:avLst/>
          </a:prstGeom>
        </p:spPr>
      </p:pic>
      <p:sp>
        <p:nvSpPr>
          <p:cNvPr id="106" name="文字方塊 105">
            <a:extLst>
              <a:ext uri="{FF2B5EF4-FFF2-40B4-BE49-F238E27FC236}">
                <a16:creationId xmlns:a16="http://schemas.microsoft.com/office/drawing/2014/main" id="{FB80AA66-C59F-4A49-953B-DFB8CE5457CF}"/>
              </a:ext>
            </a:extLst>
          </p:cNvPr>
          <p:cNvSpPr txBox="1"/>
          <p:nvPr/>
        </p:nvSpPr>
        <p:spPr>
          <a:xfrm>
            <a:off x="-1336" y="4415944"/>
            <a:ext cx="788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問題：</a:t>
            </a:r>
          </a:p>
        </p:txBody>
      </p:sp>
      <p:sp>
        <p:nvSpPr>
          <p:cNvPr id="116" name="投影片編號版面配置區 13">
            <a:extLst>
              <a:ext uri="{FF2B5EF4-FFF2-40B4-BE49-F238E27FC236}">
                <a16:creationId xmlns:a16="http://schemas.microsoft.com/office/drawing/2014/main" id="{74C4B089-A289-41FC-A0CB-4B09310D7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90212" y="6356351"/>
            <a:ext cx="2057400" cy="365125"/>
          </a:xfrm>
        </p:spPr>
        <p:txBody>
          <a:bodyPr/>
          <a:lstStyle/>
          <a:p>
            <a:fld id="{616407B1-072B-4AA8-9FEF-7C044C456647}" type="slidenum">
              <a:rPr lang="zh-TW" altLang="en-US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fld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98" name="直線接點 197">
            <a:extLst>
              <a:ext uri="{FF2B5EF4-FFF2-40B4-BE49-F238E27FC236}">
                <a16:creationId xmlns:a16="http://schemas.microsoft.com/office/drawing/2014/main" id="{A687A59B-7F40-46C2-9297-8587D1CDEB15}"/>
              </a:ext>
            </a:extLst>
          </p:cNvPr>
          <p:cNvCxnSpPr>
            <a:cxnSpLocks/>
          </p:cNvCxnSpPr>
          <p:nvPr/>
        </p:nvCxnSpPr>
        <p:spPr>
          <a:xfrm>
            <a:off x="3526975" y="5446878"/>
            <a:ext cx="0" cy="14053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橢圓 199">
            <a:extLst>
              <a:ext uri="{FF2B5EF4-FFF2-40B4-BE49-F238E27FC236}">
                <a16:creationId xmlns:a16="http://schemas.microsoft.com/office/drawing/2014/main" id="{B573227B-9D62-4271-9DC1-E8A860414EEA}"/>
              </a:ext>
            </a:extLst>
          </p:cNvPr>
          <p:cNvSpPr/>
          <p:nvPr/>
        </p:nvSpPr>
        <p:spPr>
          <a:xfrm>
            <a:off x="1991423" y="5212077"/>
            <a:ext cx="180000" cy="108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01" name="直線接點 200">
            <a:extLst>
              <a:ext uri="{FF2B5EF4-FFF2-40B4-BE49-F238E27FC236}">
                <a16:creationId xmlns:a16="http://schemas.microsoft.com/office/drawing/2014/main" id="{CE03A4C3-D841-41D2-8976-4721791CB149}"/>
              </a:ext>
            </a:extLst>
          </p:cNvPr>
          <p:cNvCxnSpPr>
            <a:cxnSpLocks/>
          </p:cNvCxnSpPr>
          <p:nvPr/>
        </p:nvCxnSpPr>
        <p:spPr>
          <a:xfrm flipV="1">
            <a:off x="2075439" y="4891861"/>
            <a:ext cx="523125" cy="3275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橢圓 201">
            <a:extLst>
              <a:ext uri="{FF2B5EF4-FFF2-40B4-BE49-F238E27FC236}">
                <a16:creationId xmlns:a16="http://schemas.microsoft.com/office/drawing/2014/main" id="{12877FE4-01D1-4BC6-B0FF-E736678FCA25}"/>
              </a:ext>
            </a:extLst>
          </p:cNvPr>
          <p:cNvSpPr/>
          <p:nvPr/>
        </p:nvSpPr>
        <p:spPr>
          <a:xfrm>
            <a:off x="1991423" y="5172263"/>
            <a:ext cx="180000" cy="108000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03" name="直線接點 202">
            <a:extLst>
              <a:ext uri="{FF2B5EF4-FFF2-40B4-BE49-F238E27FC236}">
                <a16:creationId xmlns:a16="http://schemas.microsoft.com/office/drawing/2014/main" id="{AEAA4C03-981B-438B-8CBB-9D627C038693}"/>
              </a:ext>
            </a:extLst>
          </p:cNvPr>
          <p:cNvCxnSpPr>
            <a:cxnSpLocks/>
          </p:cNvCxnSpPr>
          <p:nvPr/>
        </p:nvCxnSpPr>
        <p:spPr>
          <a:xfrm flipH="1" flipV="1">
            <a:off x="2800894" y="5266640"/>
            <a:ext cx="706643" cy="440576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直線接點 203">
            <a:extLst>
              <a:ext uri="{FF2B5EF4-FFF2-40B4-BE49-F238E27FC236}">
                <a16:creationId xmlns:a16="http://schemas.microsoft.com/office/drawing/2014/main" id="{1061E32C-4F5F-451F-8F91-6DEF6D3181D3}"/>
              </a:ext>
            </a:extLst>
          </p:cNvPr>
          <p:cNvCxnSpPr>
            <a:cxnSpLocks/>
          </p:cNvCxnSpPr>
          <p:nvPr/>
        </p:nvCxnSpPr>
        <p:spPr>
          <a:xfrm flipH="1">
            <a:off x="2662674" y="5266998"/>
            <a:ext cx="151232" cy="89661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直線接點 204">
            <a:extLst>
              <a:ext uri="{FF2B5EF4-FFF2-40B4-BE49-F238E27FC236}">
                <a16:creationId xmlns:a16="http://schemas.microsoft.com/office/drawing/2014/main" id="{8223B57B-EA8E-42EB-A0D9-60D175A1A4C8}"/>
              </a:ext>
            </a:extLst>
          </p:cNvPr>
          <p:cNvCxnSpPr>
            <a:cxnSpLocks/>
          </p:cNvCxnSpPr>
          <p:nvPr/>
        </p:nvCxnSpPr>
        <p:spPr>
          <a:xfrm flipV="1">
            <a:off x="2654450" y="4723394"/>
            <a:ext cx="0" cy="64830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橢圓 205">
            <a:extLst>
              <a:ext uri="{FF2B5EF4-FFF2-40B4-BE49-F238E27FC236}">
                <a16:creationId xmlns:a16="http://schemas.microsoft.com/office/drawing/2014/main" id="{33A42169-DBAE-4F1B-B778-93F9C9D88399}"/>
              </a:ext>
            </a:extLst>
          </p:cNvPr>
          <p:cNvSpPr/>
          <p:nvPr/>
        </p:nvSpPr>
        <p:spPr>
          <a:xfrm>
            <a:off x="1991423" y="5133127"/>
            <a:ext cx="180000" cy="108000"/>
          </a:xfrm>
          <a:prstGeom prst="ellipse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07" name="直線接點 206">
            <a:extLst>
              <a:ext uri="{FF2B5EF4-FFF2-40B4-BE49-F238E27FC236}">
                <a16:creationId xmlns:a16="http://schemas.microsoft.com/office/drawing/2014/main" id="{3B40CF56-1DDB-413F-9C18-05B09BC67FBD}"/>
              </a:ext>
            </a:extLst>
          </p:cNvPr>
          <p:cNvCxnSpPr>
            <a:cxnSpLocks/>
          </p:cNvCxnSpPr>
          <p:nvPr/>
        </p:nvCxnSpPr>
        <p:spPr>
          <a:xfrm flipH="1" flipV="1">
            <a:off x="2593711" y="4880833"/>
            <a:ext cx="2867" cy="6661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直線接點 207">
            <a:extLst>
              <a:ext uri="{FF2B5EF4-FFF2-40B4-BE49-F238E27FC236}">
                <a16:creationId xmlns:a16="http://schemas.microsoft.com/office/drawing/2014/main" id="{636ECEF5-C4D6-493E-9B85-4D5816EC84CA}"/>
              </a:ext>
            </a:extLst>
          </p:cNvPr>
          <p:cNvCxnSpPr>
            <a:cxnSpLocks/>
          </p:cNvCxnSpPr>
          <p:nvPr/>
        </p:nvCxnSpPr>
        <p:spPr>
          <a:xfrm flipV="1">
            <a:off x="2081190" y="4729583"/>
            <a:ext cx="578135" cy="362565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直線接點 208">
            <a:extLst>
              <a:ext uri="{FF2B5EF4-FFF2-40B4-BE49-F238E27FC236}">
                <a16:creationId xmlns:a16="http://schemas.microsoft.com/office/drawing/2014/main" id="{DE25363E-F569-49DA-B2D7-8641FCD87AFF}"/>
              </a:ext>
            </a:extLst>
          </p:cNvPr>
          <p:cNvCxnSpPr>
            <a:cxnSpLocks/>
          </p:cNvCxnSpPr>
          <p:nvPr/>
        </p:nvCxnSpPr>
        <p:spPr>
          <a:xfrm flipH="1">
            <a:off x="2585558" y="5410513"/>
            <a:ext cx="207140" cy="1305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直線接點 209">
            <a:extLst>
              <a:ext uri="{FF2B5EF4-FFF2-40B4-BE49-F238E27FC236}">
                <a16:creationId xmlns:a16="http://schemas.microsoft.com/office/drawing/2014/main" id="{C5397FF2-5D6D-4232-A05B-0CDF69C2FEF7}"/>
              </a:ext>
            </a:extLst>
          </p:cNvPr>
          <p:cNvCxnSpPr>
            <a:cxnSpLocks/>
          </p:cNvCxnSpPr>
          <p:nvPr/>
        </p:nvCxnSpPr>
        <p:spPr>
          <a:xfrm flipH="1" flipV="1">
            <a:off x="2785852" y="5410513"/>
            <a:ext cx="552073" cy="3812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直線單箭頭接點 210">
            <a:extLst>
              <a:ext uri="{FF2B5EF4-FFF2-40B4-BE49-F238E27FC236}">
                <a16:creationId xmlns:a16="http://schemas.microsoft.com/office/drawing/2014/main" id="{C7A2890B-97EA-4FB0-B48E-36DD9AE80FE6}"/>
              </a:ext>
            </a:extLst>
          </p:cNvPr>
          <p:cNvCxnSpPr>
            <a:cxnSpLocks/>
          </p:cNvCxnSpPr>
          <p:nvPr/>
        </p:nvCxnSpPr>
        <p:spPr>
          <a:xfrm flipV="1">
            <a:off x="2733531" y="4939985"/>
            <a:ext cx="1" cy="217621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直線單箭頭接點 211">
            <a:extLst>
              <a:ext uri="{FF2B5EF4-FFF2-40B4-BE49-F238E27FC236}">
                <a16:creationId xmlns:a16="http://schemas.microsoft.com/office/drawing/2014/main" id="{AB09EF0D-F38B-4BC1-AE40-66885719016F}"/>
              </a:ext>
            </a:extLst>
          </p:cNvPr>
          <p:cNvCxnSpPr>
            <a:cxnSpLocks/>
          </p:cNvCxnSpPr>
          <p:nvPr/>
        </p:nvCxnSpPr>
        <p:spPr>
          <a:xfrm>
            <a:off x="2510635" y="5097362"/>
            <a:ext cx="0" cy="26196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文字方塊 212">
            <a:extLst>
              <a:ext uri="{FF2B5EF4-FFF2-40B4-BE49-F238E27FC236}">
                <a16:creationId xmlns:a16="http://schemas.microsoft.com/office/drawing/2014/main" id="{B7EE23E5-F837-4DD2-8083-6A1DE7A5E389}"/>
              </a:ext>
            </a:extLst>
          </p:cNvPr>
          <p:cNvSpPr txBox="1"/>
          <p:nvPr/>
        </p:nvSpPr>
        <p:spPr>
          <a:xfrm>
            <a:off x="2962277" y="6582320"/>
            <a:ext cx="6463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冷卻機</a:t>
            </a:r>
          </a:p>
        </p:txBody>
      </p:sp>
      <p:sp>
        <p:nvSpPr>
          <p:cNvPr id="214" name="文字方塊 213">
            <a:extLst>
              <a:ext uri="{FF2B5EF4-FFF2-40B4-BE49-F238E27FC236}">
                <a16:creationId xmlns:a16="http://schemas.microsoft.com/office/drawing/2014/main" id="{A12383BA-6F83-4320-AA41-00AA81D29D7C}"/>
              </a:ext>
            </a:extLst>
          </p:cNvPr>
          <p:cNvSpPr txBox="1"/>
          <p:nvPr/>
        </p:nvSpPr>
        <p:spPr>
          <a:xfrm>
            <a:off x="1774103" y="6582320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工具機</a:t>
            </a:r>
          </a:p>
        </p:txBody>
      </p:sp>
      <p:sp>
        <p:nvSpPr>
          <p:cNvPr id="215" name="橢圓 214">
            <a:extLst>
              <a:ext uri="{FF2B5EF4-FFF2-40B4-BE49-F238E27FC236}">
                <a16:creationId xmlns:a16="http://schemas.microsoft.com/office/drawing/2014/main" id="{9A9D35A2-CB5A-409D-A834-6CF30F6455B7}"/>
              </a:ext>
            </a:extLst>
          </p:cNvPr>
          <p:cNvSpPr/>
          <p:nvPr/>
        </p:nvSpPr>
        <p:spPr>
          <a:xfrm>
            <a:off x="1991423" y="5095892"/>
            <a:ext cx="180000" cy="108000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16" name="直線接點 215">
            <a:extLst>
              <a:ext uri="{FF2B5EF4-FFF2-40B4-BE49-F238E27FC236}">
                <a16:creationId xmlns:a16="http://schemas.microsoft.com/office/drawing/2014/main" id="{19D453AF-6525-4166-9380-33503B5081AD}"/>
              </a:ext>
            </a:extLst>
          </p:cNvPr>
          <p:cNvCxnSpPr>
            <a:cxnSpLocks/>
          </p:cNvCxnSpPr>
          <p:nvPr/>
        </p:nvCxnSpPr>
        <p:spPr>
          <a:xfrm flipH="1">
            <a:off x="3383542" y="5439662"/>
            <a:ext cx="151370" cy="8293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直線接點 216">
            <a:extLst>
              <a:ext uri="{FF2B5EF4-FFF2-40B4-BE49-F238E27FC236}">
                <a16:creationId xmlns:a16="http://schemas.microsoft.com/office/drawing/2014/main" id="{56D2FCCC-D6DB-4413-93B0-45D588724BC6}"/>
              </a:ext>
            </a:extLst>
          </p:cNvPr>
          <p:cNvCxnSpPr>
            <a:cxnSpLocks/>
          </p:cNvCxnSpPr>
          <p:nvPr/>
        </p:nvCxnSpPr>
        <p:spPr>
          <a:xfrm flipH="1">
            <a:off x="3507537" y="5509285"/>
            <a:ext cx="119748" cy="634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直線接點 217">
            <a:extLst>
              <a:ext uri="{FF2B5EF4-FFF2-40B4-BE49-F238E27FC236}">
                <a16:creationId xmlns:a16="http://schemas.microsoft.com/office/drawing/2014/main" id="{B7BC924B-47A9-45C8-B520-E6408DB4A427}"/>
              </a:ext>
            </a:extLst>
          </p:cNvPr>
          <p:cNvCxnSpPr>
            <a:cxnSpLocks/>
          </p:cNvCxnSpPr>
          <p:nvPr/>
        </p:nvCxnSpPr>
        <p:spPr>
          <a:xfrm>
            <a:off x="3624110" y="5500680"/>
            <a:ext cx="0" cy="1536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9" name="圖片 218">
            <a:extLst>
              <a:ext uri="{FF2B5EF4-FFF2-40B4-BE49-F238E27FC236}">
                <a16:creationId xmlns:a16="http://schemas.microsoft.com/office/drawing/2014/main" id="{EA5AC5F6-89EA-4AE5-AE31-28CC307CDE18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069" y="5429929"/>
            <a:ext cx="769580" cy="973241"/>
          </a:xfrm>
          <a:prstGeom prst="rect">
            <a:avLst/>
          </a:prstGeom>
        </p:spPr>
      </p:pic>
      <p:sp>
        <p:nvSpPr>
          <p:cNvPr id="220" name="文字方塊 219">
            <a:extLst>
              <a:ext uri="{FF2B5EF4-FFF2-40B4-BE49-F238E27FC236}">
                <a16:creationId xmlns:a16="http://schemas.microsoft.com/office/drawing/2014/main" id="{C3E928A9-6150-413E-B31E-139106C77C86}"/>
              </a:ext>
            </a:extLst>
          </p:cNvPr>
          <p:cNvSpPr txBox="1"/>
          <p:nvPr/>
        </p:nvSpPr>
        <p:spPr>
          <a:xfrm>
            <a:off x="2932925" y="4886619"/>
            <a:ext cx="11028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4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全流量冷卻</a:t>
            </a:r>
            <a:endParaRPr lang="zh-TW" altLang="en-US" sz="1400"/>
          </a:p>
        </p:txBody>
      </p:sp>
      <p:cxnSp>
        <p:nvCxnSpPr>
          <p:cNvPr id="223" name="接點: 肘形 222">
            <a:extLst>
              <a:ext uri="{FF2B5EF4-FFF2-40B4-BE49-F238E27FC236}">
                <a16:creationId xmlns:a16="http://schemas.microsoft.com/office/drawing/2014/main" id="{D425E198-48C8-4335-98AB-27456E3AB9C7}"/>
              </a:ext>
            </a:extLst>
          </p:cNvPr>
          <p:cNvCxnSpPr>
            <a:cxnSpLocks/>
            <a:endCxn id="221" idx="1"/>
          </p:cNvCxnSpPr>
          <p:nvPr/>
        </p:nvCxnSpPr>
        <p:spPr>
          <a:xfrm>
            <a:off x="3707975" y="5582954"/>
            <a:ext cx="2161875" cy="644652"/>
          </a:xfrm>
          <a:prstGeom prst="bentConnector3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接點: 肘形 223">
            <a:extLst>
              <a:ext uri="{FF2B5EF4-FFF2-40B4-BE49-F238E27FC236}">
                <a16:creationId xmlns:a16="http://schemas.microsoft.com/office/drawing/2014/main" id="{7A44A366-4CDB-4203-B822-27DB09C00A92}"/>
              </a:ext>
            </a:extLst>
          </p:cNvPr>
          <p:cNvCxnSpPr>
            <a:cxnSpLocks/>
            <a:endCxn id="222" idx="1"/>
          </p:cNvCxnSpPr>
          <p:nvPr/>
        </p:nvCxnSpPr>
        <p:spPr>
          <a:xfrm flipV="1">
            <a:off x="3704524" y="4937331"/>
            <a:ext cx="2179809" cy="649221"/>
          </a:xfrm>
          <a:prstGeom prst="bentConnector3">
            <a:avLst>
              <a:gd name="adj1" fmla="val 49672"/>
            </a:avLst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4" name="群組 233">
            <a:extLst>
              <a:ext uri="{FF2B5EF4-FFF2-40B4-BE49-F238E27FC236}">
                <a16:creationId xmlns:a16="http://schemas.microsoft.com/office/drawing/2014/main" id="{0A74CD89-7ACF-4901-8E86-953CCA87322F}"/>
              </a:ext>
            </a:extLst>
          </p:cNvPr>
          <p:cNvGrpSpPr/>
          <p:nvPr/>
        </p:nvGrpSpPr>
        <p:grpSpPr>
          <a:xfrm>
            <a:off x="5884333" y="4337051"/>
            <a:ext cx="2088978" cy="1256339"/>
            <a:chOff x="5884333" y="4337051"/>
            <a:chExt cx="2088978" cy="1256339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22" name="矩形: 圓角 221">
              <a:extLst>
                <a:ext uri="{FF2B5EF4-FFF2-40B4-BE49-F238E27FC236}">
                  <a16:creationId xmlns:a16="http://schemas.microsoft.com/office/drawing/2014/main" id="{1A3F5F99-2736-48C5-88C9-010C2555D42A}"/>
                </a:ext>
              </a:extLst>
            </p:cNvPr>
            <p:cNvSpPr/>
            <p:nvPr/>
          </p:nvSpPr>
          <p:spPr>
            <a:xfrm>
              <a:off x="5884333" y="4337051"/>
              <a:ext cx="2088978" cy="1200559"/>
            </a:xfrm>
            <a:prstGeom prst="roundRect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226" name="圖片 225">
              <a:extLst>
                <a:ext uri="{FF2B5EF4-FFF2-40B4-BE49-F238E27FC236}">
                  <a16:creationId xmlns:a16="http://schemas.microsoft.com/office/drawing/2014/main" id="{9DEC7E02-A4DC-486B-958B-3602033B8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6208778" y="4388666"/>
              <a:ext cx="1411121" cy="848221"/>
            </a:xfrm>
            <a:prstGeom prst="rect">
              <a:avLst/>
            </a:prstGeom>
            <a:grpFill/>
          </p:spPr>
        </p:pic>
        <p:sp>
          <p:nvSpPr>
            <p:cNvPr id="227" name="文字方塊 226">
              <a:extLst>
                <a:ext uri="{FF2B5EF4-FFF2-40B4-BE49-F238E27FC236}">
                  <a16:creationId xmlns:a16="http://schemas.microsoft.com/office/drawing/2014/main" id="{D34E525D-F7D2-4739-8417-E7F81B361872}"/>
                </a:ext>
              </a:extLst>
            </p:cNvPr>
            <p:cNvSpPr txBox="1"/>
            <p:nvPr/>
          </p:nvSpPr>
          <p:spPr>
            <a:xfrm>
              <a:off x="6090753" y="5224058"/>
              <a:ext cx="166899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b="1" ker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暖機時間過長</a:t>
              </a:r>
              <a:endParaRPr lang="zh-TW" altLang="en-US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35" name="群組 234">
            <a:extLst>
              <a:ext uri="{FF2B5EF4-FFF2-40B4-BE49-F238E27FC236}">
                <a16:creationId xmlns:a16="http://schemas.microsoft.com/office/drawing/2014/main" id="{AFDA6E3A-B47D-4D7C-ACA6-E055ADCBBC0C}"/>
              </a:ext>
            </a:extLst>
          </p:cNvPr>
          <p:cNvGrpSpPr/>
          <p:nvPr/>
        </p:nvGrpSpPr>
        <p:grpSpPr>
          <a:xfrm>
            <a:off x="5869850" y="5613501"/>
            <a:ext cx="2088978" cy="1262281"/>
            <a:chOff x="5869850" y="5613501"/>
            <a:chExt cx="2088978" cy="1262281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21" name="矩形: 圓角 220">
              <a:extLst>
                <a:ext uri="{FF2B5EF4-FFF2-40B4-BE49-F238E27FC236}">
                  <a16:creationId xmlns:a16="http://schemas.microsoft.com/office/drawing/2014/main" id="{264BDA9A-75CE-4E99-A1A2-D38ECB278999}"/>
                </a:ext>
              </a:extLst>
            </p:cNvPr>
            <p:cNvSpPr/>
            <p:nvPr/>
          </p:nvSpPr>
          <p:spPr>
            <a:xfrm>
              <a:off x="5869850" y="5613501"/>
              <a:ext cx="2088978" cy="1228210"/>
            </a:xfrm>
            <a:prstGeom prst="roundRect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E3F886B3-81F6-4BE2-A803-37B5AF2D75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6233864" y="5654646"/>
              <a:ext cx="1411199" cy="848221"/>
            </a:xfrm>
            <a:prstGeom prst="rect">
              <a:avLst/>
            </a:prstGeom>
            <a:grpFill/>
          </p:spPr>
        </p:pic>
        <p:sp>
          <p:nvSpPr>
            <p:cNvPr id="233" name="文字方塊 232">
              <a:extLst>
                <a:ext uri="{FF2B5EF4-FFF2-40B4-BE49-F238E27FC236}">
                  <a16:creationId xmlns:a16="http://schemas.microsoft.com/office/drawing/2014/main" id="{911795F9-881E-4CE1-84C9-559A7BDE060E}"/>
                </a:ext>
              </a:extLst>
            </p:cNvPr>
            <p:cNvSpPr txBox="1"/>
            <p:nvPr/>
          </p:nvSpPr>
          <p:spPr>
            <a:xfrm>
              <a:off x="5921364" y="6506450"/>
              <a:ext cx="201491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b="1" ker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運轉初期過冷收縮</a:t>
              </a:r>
              <a:endParaRPr lang="zh-TW" altLang="en-US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cxnSp>
        <p:nvCxnSpPr>
          <p:cNvPr id="3" name="直線接點 2">
            <a:extLst>
              <a:ext uri="{FF2B5EF4-FFF2-40B4-BE49-F238E27FC236}">
                <a16:creationId xmlns:a16="http://schemas.microsoft.com/office/drawing/2014/main" id="{2448BE01-E1B6-4B6C-A1F1-22B0AE70B5E7}"/>
              </a:ext>
            </a:extLst>
          </p:cNvPr>
          <p:cNvCxnSpPr>
            <a:cxnSpLocks/>
          </p:cNvCxnSpPr>
          <p:nvPr/>
        </p:nvCxnSpPr>
        <p:spPr>
          <a:xfrm>
            <a:off x="6396976" y="4578482"/>
            <a:ext cx="0" cy="1341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接點 120">
            <a:extLst>
              <a:ext uri="{FF2B5EF4-FFF2-40B4-BE49-F238E27FC236}">
                <a16:creationId xmlns:a16="http://schemas.microsoft.com/office/drawing/2014/main" id="{079CE84B-F7A0-456A-BC35-48A930A2337F}"/>
              </a:ext>
            </a:extLst>
          </p:cNvPr>
          <p:cNvCxnSpPr>
            <a:cxnSpLocks/>
          </p:cNvCxnSpPr>
          <p:nvPr/>
        </p:nvCxnSpPr>
        <p:spPr>
          <a:xfrm>
            <a:off x="7475942" y="4578482"/>
            <a:ext cx="0" cy="1341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E8B0786B-55C2-44EE-A5EC-7019109445BC}"/>
              </a:ext>
            </a:extLst>
          </p:cNvPr>
          <p:cNvCxnSpPr/>
          <p:nvPr/>
        </p:nvCxnSpPr>
        <p:spPr>
          <a:xfrm>
            <a:off x="6396976" y="4666626"/>
            <a:ext cx="107896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DD5FD9DB-A4EF-4CC9-B0C7-5ED76168BA22}"/>
              </a:ext>
            </a:extLst>
          </p:cNvPr>
          <p:cNvSpPr txBox="1"/>
          <p:nvPr/>
        </p:nvSpPr>
        <p:spPr>
          <a:xfrm>
            <a:off x="6721422" y="4462111"/>
            <a:ext cx="5132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>
                <a:solidFill>
                  <a:srgbClr val="FF0000"/>
                </a:solidFill>
              </a:rPr>
              <a:t>1.5hr</a:t>
            </a:r>
            <a:endParaRPr lang="zh-TW" altLang="en-US" sz="1200">
              <a:solidFill>
                <a:srgbClr val="FF0000"/>
              </a:solidFill>
            </a:endParaRPr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29BE1B44-19E2-45BA-A5B3-0F4EC36127DD}"/>
              </a:ext>
            </a:extLst>
          </p:cNvPr>
          <p:cNvSpPr/>
          <p:nvPr/>
        </p:nvSpPr>
        <p:spPr>
          <a:xfrm>
            <a:off x="6403520" y="5796257"/>
            <a:ext cx="252000" cy="2520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A637C424-1813-4493-8EF0-754105E7D3EE}"/>
              </a:ext>
            </a:extLst>
          </p:cNvPr>
          <p:cNvSpPr txBox="1"/>
          <p:nvPr/>
        </p:nvSpPr>
        <p:spPr>
          <a:xfrm>
            <a:off x="3961261" y="468612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工具機熱誤差</a:t>
            </a:r>
          </a:p>
        </p:txBody>
      </p:sp>
      <p:sp>
        <p:nvSpPr>
          <p:cNvPr id="107" name="矩形: 圓角 106">
            <a:extLst>
              <a:ext uri="{FF2B5EF4-FFF2-40B4-BE49-F238E27FC236}">
                <a16:creationId xmlns:a16="http://schemas.microsoft.com/office/drawing/2014/main" id="{68825310-16DF-40FE-86B9-A69EF92FD716}"/>
              </a:ext>
            </a:extLst>
          </p:cNvPr>
          <p:cNvSpPr/>
          <p:nvPr/>
        </p:nvSpPr>
        <p:spPr>
          <a:xfrm>
            <a:off x="5804938" y="4776682"/>
            <a:ext cx="1368000" cy="610717"/>
          </a:xfrm>
          <a:prstGeom prst="roundRect">
            <a:avLst/>
          </a:prstGeom>
          <a:solidFill>
            <a:schemeClr val="bg2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環境溫度</a:t>
            </a:r>
          </a:p>
        </p:txBody>
      </p:sp>
    </p:spTree>
    <p:extLst>
      <p:ext uri="{BB962C8B-B14F-4D97-AF65-F5344CB8AC3E}">
        <p14:creationId xmlns:p14="http://schemas.microsoft.com/office/powerpoint/2010/main" val="161714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6" presetClass="emph" presetSubtype="0" repeatCount="2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-0.19601 -0.1419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9" y="-710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1" presetClass="entr" presetSubtype="1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6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6 L -0.3132 0.00046 " pathEditMode="relative" rAng="0" ptsTypes="AA">
                                      <p:cBhvr>
                                        <p:cTn id="10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60" y="23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00"/>
                            </p:stCondLst>
                            <p:childTnLst>
                              <p:par>
                                <p:cTn id="1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0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500"/>
                            </p:stCondLst>
                            <p:childTnLst>
                              <p:par>
                                <p:cTn id="1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500"/>
                            </p:stCondLst>
                            <p:childTnLst>
                              <p:par>
                                <p:cTn id="2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750"/>
                            </p:stCondLst>
                            <p:childTnLst>
                              <p:par>
                                <p:cTn id="2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9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25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7" dur="25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25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3000"/>
                            </p:stCondLst>
                            <p:childTnLst>
                              <p:par>
                                <p:cTn id="2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8" dur="25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3250"/>
                            </p:stCondLst>
                            <p:childTnLst>
                              <p:par>
                                <p:cTn id="2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2" dur="2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6" dur="2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3750"/>
                            </p:stCondLst>
                            <p:childTnLst>
                              <p:par>
                                <p:cTn id="24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0" dur="25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4000"/>
                            </p:stCondLst>
                            <p:childTnLst>
                              <p:par>
                                <p:cTn id="25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4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250"/>
                            </p:stCondLst>
                            <p:childTnLst>
                              <p:par>
                                <p:cTn id="2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8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4500"/>
                            </p:stCondLst>
                            <p:childTnLst>
                              <p:par>
                                <p:cTn id="2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2" dur="25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5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5000"/>
                            </p:stCondLst>
                            <p:childTnLst>
                              <p:par>
                                <p:cTn id="2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5250"/>
                            </p:stCondLst>
                            <p:childTnLst>
                              <p:par>
                                <p:cTn id="2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3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5500"/>
                            </p:stCondLst>
                            <p:childTnLst>
                              <p:par>
                                <p:cTn id="2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5750"/>
                            </p:stCondLst>
                            <p:childTnLst>
                              <p:par>
                                <p:cTn id="2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1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6000"/>
                            </p:stCondLst>
                            <p:childTnLst>
                              <p:par>
                                <p:cTn id="2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8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6500"/>
                            </p:stCondLst>
                            <p:childTnLst>
                              <p:par>
                                <p:cTn id="2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2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5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  <p:bldGraphic spid="27" grpId="1">
        <p:bldAsOne/>
      </p:bldGraphic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25" grpId="0" animBg="1"/>
      <p:bldP spid="25" grpId="1" animBg="1"/>
      <p:bldP spid="26" grpId="0" animBg="1"/>
      <p:bldP spid="26" grpId="1" animBg="1"/>
      <p:bldP spid="28" grpId="0" animBg="1"/>
      <p:bldP spid="28" grpId="1" animBg="1"/>
      <p:bldP spid="34" grpId="0"/>
      <p:bldP spid="36" grpId="0" animBg="1"/>
      <p:bldP spid="37" grpId="0" animBg="1"/>
      <p:bldP spid="38" grpId="0" animBg="1"/>
      <p:bldP spid="39" grpId="0" animBg="1"/>
      <p:bldP spid="40" grpId="0" animBg="1"/>
      <p:bldP spid="42" grpId="0"/>
      <p:bldP spid="22" grpId="0" animBg="1"/>
      <p:bldP spid="22" grpId="2" animBg="1"/>
      <p:bldP spid="22" grpId="3" animBg="1"/>
      <p:bldP spid="89" grpId="0"/>
      <p:bldP spid="92" grpId="0"/>
      <p:bldP spid="94" grpId="0"/>
      <p:bldP spid="101" grpId="0"/>
      <p:bldP spid="103" grpId="0"/>
      <p:bldP spid="106" grpId="0"/>
      <p:bldP spid="200" grpId="0" animBg="1"/>
      <p:bldP spid="202" grpId="0" animBg="1"/>
      <p:bldP spid="206" grpId="0" animBg="1"/>
      <p:bldP spid="213" grpId="0"/>
      <p:bldP spid="214" grpId="0"/>
      <p:bldP spid="215" grpId="0" animBg="1"/>
      <p:bldP spid="220" grpId="0"/>
      <p:bldP spid="13" grpId="0"/>
      <p:bldP spid="14" grpId="0" animBg="1"/>
      <p:bldP spid="2" grpId="0"/>
      <p:bldP spid="2" grpId="1"/>
      <p:bldP spid="107" grpId="0" animBg="1"/>
      <p:bldP spid="10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13">
            <a:extLst>
              <a:ext uri="{FF2B5EF4-FFF2-40B4-BE49-F238E27FC236}">
                <a16:creationId xmlns:a16="http://schemas.microsoft.com/office/drawing/2014/main" id="{34AFAE8C-8C16-421B-8017-9816E61CE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07B1-072B-4AA8-9FEF-7C044C456647}" type="slidenum">
              <a:rPr lang="zh-TW" altLang="en-US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fld>
            <a:endParaRPr lang="zh-TW" altLang="en-US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773EA62-F84F-4EB6-8BFC-7E7F8FC3A411}"/>
              </a:ext>
            </a:extLst>
          </p:cNvPr>
          <p:cNvSpPr txBox="1"/>
          <p:nvPr/>
        </p:nvSpPr>
        <p:spPr>
          <a:xfrm>
            <a:off x="4980374" y="316244"/>
            <a:ext cx="38811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200" b="1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系統架構</a:t>
            </a:r>
            <a:r>
              <a:rPr kumimoji="0" lang="zh-TW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與產品特點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99" name="Group 30">
            <a:extLst>
              <a:ext uri="{FF2B5EF4-FFF2-40B4-BE49-F238E27FC236}">
                <a16:creationId xmlns:a16="http://schemas.microsoft.com/office/drawing/2014/main" id="{AE75D696-0592-4093-91E1-AFE05180B0C3}"/>
              </a:ext>
            </a:extLst>
          </p:cNvPr>
          <p:cNvGrpSpPr/>
          <p:nvPr/>
        </p:nvGrpSpPr>
        <p:grpSpPr>
          <a:xfrm>
            <a:off x="94909" y="3834025"/>
            <a:ext cx="4162495" cy="716080"/>
            <a:chOff x="1394555" y="1920270"/>
            <a:chExt cx="4701445" cy="933809"/>
          </a:xfrm>
          <a:effectLst>
            <a:outerShdw blurRad="50800" dist="254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200" name="Rectangle 10">
              <a:extLst>
                <a:ext uri="{FF2B5EF4-FFF2-40B4-BE49-F238E27FC236}">
                  <a16:creationId xmlns:a16="http://schemas.microsoft.com/office/drawing/2014/main" id="{9C6B97D5-738F-4C44-B607-53021D372A03}"/>
                </a:ext>
              </a:extLst>
            </p:cNvPr>
            <p:cNvSpPr/>
            <p:nvPr/>
          </p:nvSpPr>
          <p:spPr>
            <a:xfrm>
              <a:off x="1524000" y="1920270"/>
              <a:ext cx="4572000" cy="9144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1" name="Freeform: Shape 25">
              <a:extLst>
                <a:ext uri="{FF2B5EF4-FFF2-40B4-BE49-F238E27FC236}">
                  <a16:creationId xmlns:a16="http://schemas.microsoft.com/office/drawing/2014/main" id="{9BA38C7E-FE90-4181-BE0E-4B83CA5777C3}"/>
                </a:ext>
              </a:extLst>
            </p:cNvPr>
            <p:cNvSpPr/>
            <p:nvPr/>
          </p:nvSpPr>
          <p:spPr>
            <a:xfrm rot="16200000" flipV="1">
              <a:off x="1543147" y="1954558"/>
              <a:ext cx="680054" cy="977236"/>
            </a:xfrm>
            <a:custGeom>
              <a:avLst/>
              <a:gdLst>
                <a:gd name="connsiteX0" fmla="*/ 680054 w 680054"/>
                <a:gd name="connsiteY0" fmla="*/ 1188720 h 1188721"/>
                <a:gd name="connsiteX1" fmla="*/ 680054 w 680054"/>
                <a:gd name="connsiteY1" fmla="*/ 0 h 1188721"/>
                <a:gd name="connsiteX2" fmla="*/ 131414 w 680054"/>
                <a:gd name="connsiteY2" fmla="*/ 237744 h 1188721"/>
                <a:gd name="connsiteX3" fmla="*/ 131414 w 680054"/>
                <a:gd name="connsiteY3" fmla="*/ 1057306 h 1188721"/>
                <a:gd name="connsiteX4" fmla="*/ 0 w 680054"/>
                <a:gd name="connsiteY4" fmla="*/ 1057306 h 1188721"/>
                <a:gd name="connsiteX5" fmla="*/ 131415 w 680054"/>
                <a:gd name="connsiteY5" fmla="*/ 1188721 h 1188721"/>
                <a:gd name="connsiteX6" fmla="*/ 131415 w 680054"/>
                <a:gd name="connsiteY6" fmla="*/ 1188720 h 118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0054" h="1188721">
                  <a:moveTo>
                    <a:pt x="680054" y="1188720"/>
                  </a:moveTo>
                  <a:lnTo>
                    <a:pt x="680054" y="0"/>
                  </a:lnTo>
                  <a:lnTo>
                    <a:pt x="131414" y="237744"/>
                  </a:lnTo>
                  <a:lnTo>
                    <a:pt x="131414" y="1057306"/>
                  </a:lnTo>
                  <a:lnTo>
                    <a:pt x="0" y="1057306"/>
                  </a:lnTo>
                  <a:lnTo>
                    <a:pt x="131415" y="1188721"/>
                  </a:lnTo>
                  <a:lnTo>
                    <a:pt x="131415" y="1188720"/>
                  </a:lnTo>
                  <a:close/>
                </a:path>
              </a:pathLst>
            </a:custGeom>
            <a:solidFill>
              <a:srgbClr val="596BE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2" name="Right Triangle 24">
              <a:extLst>
                <a:ext uri="{FF2B5EF4-FFF2-40B4-BE49-F238E27FC236}">
                  <a16:creationId xmlns:a16="http://schemas.microsoft.com/office/drawing/2014/main" id="{FC3A7BE6-2A8E-417A-82A9-FCFC6D541104}"/>
                </a:ext>
              </a:extLst>
            </p:cNvPr>
            <p:cNvSpPr/>
            <p:nvPr/>
          </p:nvSpPr>
          <p:spPr>
            <a:xfrm flipH="1" flipV="1">
              <a:off x="1394555" y="2651790"/>
              <a:ext cx="131415" cy="131415"/>
            </a:xfrm>
            <a:prstGeom prst="rtTriangle">
              <a:avLst/>
            </a:prstGeom>
            <a:solidFill>
              <a:srgbClr val="000000">
                <a:alpha val="2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4" name="TextBox 27">
              <a:extLst>
                <a:ext uri="{FF2B5EF4-FFF2-40B4-BE49-F238E27FC236}">
                  <a16:creationId xmlns:a16="http://schemas.microsoft.com/office/drawing/2014/main" id="{974C3E66-6C71-400C-ADC6-3F767887619B}"/>
                </a:ext>
              </a:extLst>
            </p:cNvPr>
            <p:cNvSpPr txBox="1"/>
            <p:nvPr/>
          </p:nvSpPr>
          <p:spPr>
            <a:xfrm>
              <a:off x="1522133" y="2094087"/>
              <a:ext cx="611408" cy="521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01</a:t>
              </a:r>
            </a:p>
          </p:txBody>
        </p:sp>
        <p:sp>
          <p:nvSpPr>
            <p:cNvPr id="206" name=".01">
              <a:extLst>
                <a:ext uri="{FF2B5EF4-FFF2-40B4-BE49-F238E27FC236}">
                  <a16:creationId xmlns:a16="http://schemas.microsoft.com/office/drawing/2014/main" id="{150B3D13-4EA5-4772-B197-C1BDC7951158}"/>
                </a:ext>
              </a:extLst>
            </p:cNvPr>
            <p:cNvSpPr txBox="1"/>
            <p:nvPr/>
          </p:nvSpPr>
          <p:spPr>
            <a:xfrm flipH="1">
              <a:off x="2327690" y="1929115"/>
              <a:ext cx="3618131" cy="9249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90000"/>
                </a:lnSpc>
                <a:defRPr sz="4000" baseline="0">
                  <a:solidFill>
                    <a:srgbClr val="2F3235"/>
                  </a:solidFill>
                  <a:latin typeface="Roboto Medium"/>
                  <a:ea typeface="Roboto Medium"/>
                  <a:cs typeface="Roboto Medium"/>
                  <a:sym typeface="Roboto Medium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zh-TW" altLang="en-US" sz="1400" b="1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多功能人機介面</a:t>
              </a:r>
              <a:r>
                <a:rPr lang="en-US" altLang="zh-TW" sz="1400" b="1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(</a:t>
              </a:r>
              <a:r>
                <a:rPr lang="zh-TW" altLang="en-US" sz="1400" b="1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感測器監控、資料庫、模糊邏輯推論、三菱控制器資訊</a:t>
              </a:r>
              <a:r>
                <a:rPr lang="en-US" altLang="zh-TW" sz="1400" b="1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)</a:t>
              </a:r>
              <a:endParaRPr lang="en-US" altLang="zh-TW" sz="1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7" name="Group 31">
            <a:extLst>
              <a:ext uri="{FF2B5EF4-FFF2-40B4-BE49-F238E27FC236}">
                <a16:creationId xmlns:a16="http://schemas.microsoft.com/office/drawing/2014/main" id="{32C33034-5BD2-4F5A-80AC-A8A78DEFF815}"/>
              </a:ext>
            </a:extLst>
          </p:cNvPr>
          <p:cNvGrpSpPr/>
          <p:nvPr/>
        </p:nvGrpSpPr>
        <p:grpSpPr>
          <a:xfrm>
            <a:off x="94909" y="4910752"/>
            <a:ext cx="4162495" cy="701196"/>
            <a:chOff x="1394555" y="1920270"/>
            <a:chExt cx="4701445" cy="914400"/>
          </a:xfrm>
          <a:effectLst>
            <a:outerShdw blurRad="50800" dist="254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208" name="Rectangle 32">
              <a:extLst>
                <a:ext uri="{FF2B5EF4-FFF2-40B4-BE49-F238E27FC236}">
                  <a16:creationId xmlns:a16="http://schemas.microsoft.com/office/drawing/2014/main" id="{0FF993E2-12D4-4AB1-B570-2F52230D1636}"/>
                </a:ext>
              </a:extLst>
            </p:cNvPr>
            <p:cNvSpPr/>
            <p:nvPr/>
          </p:nvSpPr>
          <p:spPr>
            <a:xfrm>
              <a:off x="1524000" y="1920270"/>
              <a:ext cx="4572000" cy="9144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9" name="Freeform: Shape 33">
              <a:extLst>
                <a:ext uri="{FF2B5EF4-FFF2-40B4-BE49-F238E27FC236}">
                  <a16:creationId xmlns:a16="http://schemas.microsoft.com/office/drawing/2014/main" id="{17C67CD3-54B0-412F-A8E7-930F0340D780}"/>
                </a:ext>
              </a:extLst>
            </p:cNvPr>
            <p:cNvSpPr/>
            <p:nvPr/>
          </p:nvSpPr>
          <p:spPr>
            <a:xfrm rot="16200000" flipV="1">
              <a:off x="1543147" y="1954558"/>
              <a:ext cx="680054" cy="977238"/>
            </a:xfrm>
            <a:custGeom>
              <a:avLst/>
              <a:gdLst>
                <a:gd name="connsiteX0" fmla="*/ 680054 w 680054"/>
                <a:gd name="connsiteY0" fmla="*/ 1188720 h 1188721"/>
                <a:gd name="connsiteX1" fmla="*/ 680054 w 680054"/>
                <a:gd name="connsiteY1" fmla="*/ 0 h 1188721"/>
                <a:gd name="connsiteX2" fmla="*/ 131414 w 680054"/>
                <a:gd name="connsiteY2" fmla="*/ 237744 h 1188721"/>
                <a:gd name="connsiteX3" fmla="*/ 131414 w 680054"/>
                <a:gd name="connsiteY3" fmla="*/ 1057306 h 1188721"/>
                <a:gd name="connsiteX4" fmla="*/ 0 w 680054"/>
                <a:gd name="connsiteY4" fmla="*/ 1057306 h 1188721"/>
                <a:gd name="connsiteX5" fmla="*/ 131415 w 680054"/>
                <a:gd name="connsiteY5" fmla="*/ 1188721 h 1188721"/>
                <a:gd name="connsiteX6" fmla="*/ 131415 w 680054"/>
                <a:gd name="connsiteY6" fmla="*/ 1188720 h 118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0054" h="1188721">
                  <a:moveTo>
                    <a:pt x="680054" y="1188720"/>
                  </a:moveTo>
                  <a:lnTo>
                    <a:pt x="680054" y="0"/>
                  </a:lnTo>
                  <a:lnTo>
                    <a:pt x="131414" y="237744"/>
                  </a:lnTo>
                  <a:lnTo>
                    <a:pt x="131414" y="1057306"/>
                  </a:lnTo>
                  <a:lnTo>
                    <a:pt x="0" y="1057306"/>
                  </a:lnTo>
                  <a:lnTo>
                    <a:pt x="131415" y="1188721"/>
                  </a:lnTo>
                  <a:lnTo>
                    <a:pt x="131415" y="1188720"/>
                  </a:lnTo>
                  <a:close/>
                </a:path>
              </a:pathLst>
            </a:custGeom>
            <a:solidFill>
              <a:srgbClr val="FB4A5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0" name="Right Triangle 34">
              <a:extLst>
                <a:ext uri="{FF2B5EF4-FFF2-40B4-BE49-F238E27FC236}">
                  <a16:creationId xmlns:a16="http://schemas.microsoft.com/office/drawing/2014/main" id="{2D217D72-4E96-4167-A4C8-557E2AB7B3D2}"/>
                </a:ext>
              </a:extLst>
            </p:cNvPr>
            <p:cNvSpPr/>
            <p:nvPr/>
          </p:nvSpPr>
          <p:spPr>
            <a:xfrm flipH="1" flipV="1">
              <a:off x="1394555" y="2651790"/>
              <a:ext cx="131415" cy="131415"/>
            </a:xfrm>
            <a:prstGeom prst="rtTriangle">
              <a:avLst/>
            </a:prstGeom>
            <a:solidFill>
              <a:srgbClr val="000000">
                <a:alpha val="2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2" name="TextBox 38">
              <a:extLst>
                <a:ext uri="{FF2B5EF4-FFF2-40B4-BE49-F238E27FC236}">
                  <a16:creationId xmlns:a16="http://schemas.microsoft.com/office/drawing/2014/main" id="{884BD03F-8C5C-469D-9169-000D8B464FA3}"/>
                </a:ext>
              </a:extLst>
            </p:cNvPr>
            <p:cNvSpPr txBox="1"/>
            <p:nvPr/>
          </p:nvSpPr>
          <p:spPr>
            <a:xfrm>
              <a:off x="1515444" y="2093019"/>
              <a:ext cx="611408" cy="521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02</a:t>
              </a:r>
            </a:p>
          </p:txBody>
        </p:sp>
        <p:sp>
          <p:nvSpPr>
            <p:cNvPr id="214" name=".01">
              <a:extLst>
                <a:ext uri="{FF2B5EF4-FFF2-40B4-BE49-F238E27FC236}">
                  <a16:creationId xmlns:a16="http://schemas.microsoft.com/office/drawing/2014/main" id="{794D27D3-567F-429B-A85F-AC74749925F8}"/>
                </a:ext>
              </a:extLst>
            </p:cNvPr>
            <p:cNvSpPr txBox="1"/>
            <p:nvPr/>
          </p:nvSpPr>
          <p:spPr>
            <a:xfrm flipH="1">
              <a:off x="2371791" y="2135930"/>
              <a:ext cx="3574029" cy="5035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90000"/>
                </a:lnSpc>
                <a:defRPr sz="4000" baseline="0">
                  <a:solidFill>
                    <a:srgbClr val="2F3235"/>
                  </a:solidFill>
                  <a:latin typeface="Roboto Medium"/>
                  <a:ea typeface="Roboto Medium"/>
                  <a:cs typeface="Roboto Medium"/>
                  <a:sym typeface="Roboto Medium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zh-TW" altLang="en-US" sz="1400" b="1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量測刀把</a:t>
              </a:r>
              <a:r>
                <a:rPr lang="en-US" altLang="zh-TW" sz="1400" b="1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MQTT</a:t>
              </a:r>
              <a:r>
                <a:rPr lang="zh-TW" altLang="en-US" sz="1400" b="1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無線傳輸</a:t>
              </a:r>
              <a:endParaRPr lang="en-US" altLang="zh-TW" sz="14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5" name="Group 41">
            <a:extLst>
              <a:ext uri="{FF2B5EF4-FFF2-40B4-BE49-F238E27FC236}">
                <a16:creationId xmlns:a16="http://schemas.microsoft.com/office/drawing/2014/main" id="{80151131-6D19-4954-BF1E-18F1E55C221D}"/>
              </a:ext>
            </a:extLst>
          </p:cNvPr>
          <p:cNvGrpSpPr/>
          <p:nvPr/>
        </p:nvGrpSpPr>
        <p:grpSpPr>
          <a:xfrm>
            <a:off x="84504" y="5926520"/>
            <a:ext cx="4162496" cy="701196"/>
            <a:chOff x="1394554" y="1920270"/>
            <a:chExt cx="4701446" cy="914400"/>
          </a:xfrm>
          <a:effectLst>
            <a:outerShdw blurRad="50800" dist="254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216" name="Rectangle 42">
              <a:extLst>
                <a:ext uri="{FF2B5EF4-FFF2-40B4-BE49-F238E27FC236}">
                  <a16:creationId xmlns:a16="http://schemas.microsoft.com/office/drawing/2014/main" id="{68E87AB1-407C-480F-9C5A-F177C2B29EA1}"/>
                </a:ext>
              </a:extLst>
            </p:cNvPr>
            <p:cNvSpPr/>
            <p:nvPr/>
          </p:nvSpPr>
          <p:spPr>
            <a:xfrm>
              <a:off x="1524000" y="1920270"/>
              <a:ext cx="4572000" cy="9144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7" name="Freeform: Shape 43">
              <a:extLst>
                <a:ext uri="{FF2B5EF4-FFF2-40B4-BE49-F238E27FC236}">
                  <a16:creationId xmlns:a16="http://schemas.microsoft.com/office/drawing/2014/main" id="{ED8CFC82-2391-49FE-9BDA-A56ED6EC1582}"/>
                </a:ext>
              </a:extLst>
            </p:cNvPr>
            <p:cNvSpPr/>
            <p:nvPr/>
          </p:nvSpPr>
          <p:spPr>
            <a:xfrm rot="16200000" flipV="1">
              <a:off x="1549022" y="1948683"/>
              <a:ext cx="680054" cy="988989"/>
            </a:xfrm>
            <a:custGeom>
              <a:avLst/>
              <a:gdLst>
                <a:gd name="connsiteX0" fmla="*/ 680054 w 680054"/>
                <a:gd name="connsiteY0" fmla="*/ 1188720 h 1188721"/>
                <a:gd name="connsiteX1" fmla="*/ 680054 w 680054"/>
                <a:gd name="connsiteY1" fmla="*/ 0 h 1188721"/>
                <a:gd name="connsiteX2" fmla="*/ 131414 w 680054"/>
                <a:gd name="connsiteY2" fmla="*/ 237744 h 1188721"/>
                <a:gd name="connsiteX3" fmla="*/ 131414 w 680054"/>
                <a:gd name="connsiteY3" fmla="*/ 1057306 h 1188721"/>
                <a:gd name="connsiteX4" fmla="*/ 0 w 680054"/>
                <a:gd name="connsiteY4" fmla="*/ 1057306 h 1188721"/>
                <a:gd name="connsiteX5" fmla="*/ 131415 w 680054"/>
                <a:gd name="connsiteY5" fmla="*/ 1188721 h 1188721"/>
                <a:gd name="connsiteX6" fmla="*/ 131415 w 680054"/>
                <a:gd name="connsiteY6" fmla="*/ 1188720 h 118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0054" h="1188721">
                  <a:moveTo>
                    <a:pt x="680054" y="1188720"/>
                  </a:moveTo>
                  <a:lnTo>
                    <a:pt x="680054" y="0"/>
                  </a:lnTo>
                  <a:lnTo>
                    <a:pt x="131414" y="237744"/>
                  </a:lnTo>
                  <a:lnTo>
                    <a:pt x="131414" y="1057306"/>
                  </a:lnTo>
                  <a:lnTo>
                    <a:pt x="0" y="1057306"/>
                  </a:lnTo>
                  <a:lnTo>
                    <a:pt x="131415" y="1188721"/>
                  </a:lnTo>
                  <a:lnTo>
                    <a:pt x="131415" y="1188720"/>
                  </a:lnTo>
                  <a:close/>
                </a:path>
              </a:pathLst>
            </a:custGeom>
            <a:solidFill>
              <a:srgbClr val="FE903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8" name="Right Triangle 44">
              <a:extLst>
                <a:ext uri="{FF2B5EF4-FFF2-40B4-BE49-F238E27FC236}">
                  <a16:creationId xmlns:a16="http://schemas.microsoft.com/office/drawing/2014/main" id="{D9EB4D49-C015-4CCE-9C78-B201BC7493FF}"/>
                </a:ext>
              </a:extLst>
            </p:cNvPr>
            <p:cNvSpPr/>
            <p:nvPr/>
          </p:nvSpPr>
          <p:spPr>
            <a:xfrm flipH="1" flipV="1">
              <a:off x="1394555" y="2651790"/>
              <a:ext cx="131415" cy="131415"/>
            </a:xfrm>
            <a:prstGeom prst="rtTriangle">
              <a:avLst/>
            </a:prstGeom>
            <a:solidFill>
              <a:srgbClr val="000000">
                <a:alpha val="2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0" name="TextBox 58">
              <a:extLst>
                <a:ext uri="{FF2B5EF4-FFF2-40B4-BE49-F238E27FC236}">
                  <a16:creationId xmlns:a16="http://schemas.microsoft.com/office/drawing/2014/main" id="{9036E146-13C7-4147-9988-F0D4A56C59BA}"/>
                </a:ext>
              </a:extLst>
            </p:cNvPr>
            <p:cNvSpPr txBox="1"/>
            <p:nvPr/>
          </p:nvSpPr>
          <p:spPr>
            <a:xfrm>
              <a:off x="1533884" y="2103148"/>
              <a:ext cx="611408" cy="521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03</a:t>
              </a:r>
            </a:p>
          </p:txBody>
        </p:sp>
        <p:sp>
          <p:nvSpPr>
            <p:cNvPr id="222" name=".01">
              <a:extLst>
                <a:ext uri="{FF2B5EF4-FFF2-40B4-BE49-F238E27FC236}">
                  <a16:creationId xmlns:a16="http://schemas.microsoft.com/office/drawing/2014/main" id="{ABDBC3D6-82A0-455A-BF59-68C33C2F5C6F}"/>
                </a:ext>
              </a:extLst>
            </p:cNvPr>
            <p:cNvSpPr txBox="1"/>
            <p:nvPr/>
          </p:nvSpPr>
          <p:spPr>
            <a:xfrm flipH="1">
              <a:off x="2383542" y="2095279"/>
              <a:ext cx="3679705" cy="5035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90000"/>
                </a:lnSpc>
                <a:defRPr sz="4000" baseline="0">
                  <a:solidFill>
                    <a:srgbClr val="2F3235"/>
                  </a:solidFill>
                  <a:latin typeface="Roboto Medium"/>
                  <a:ea typeface="Roboto Medium"/>
                  <a:cs typeface="Roboto Medium"/>
                  <a:sym typeface="Roboto Medium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zh-TW" altLang="en-US" sz="1400" b="1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可快速進行熱溫升量測、建立補償模型</a:t>
              </a:r>
              <a:endParaRPr lang="en-US" altLang="zh-TW" sz="1400" b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3" name="Group 61">
            <a:extLst>
              <a:ext uri="{FF2B5EF4-FFF2-40B4-BE49-F238E27FC236}">
                <a16:creationId xmlns:a16="http://schemas.microsoft.com/office/drawing/2014/main" id="{4FEF4176-88CC-41C5-8F96-727FCBFDFEF1}"/>
              </a:ext>
            </a:extLst>
          </p:cNvPr>
          <p:cNvGrpSpPr/>
          <p:nvPr/>
        </p:nvGrpSpPr>
        <p:grpSpPr>
          <a:xfrm>
            <a:off x="4501560" y="3832859"/>
            <a:ext cx="4162495" cy="701195"/>
            <a:chOff x="1394555" y="1920270"/>
            <a:chExt cx="4701445" cy="914400"/>
          </a:xfrm>
          <a:effectLst>
            <a:outerShdw blurRad="50800" dist="254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224" name="Rectangle 62">
              <a:extLst>
                <a:ext uri="{FF2B5EF4-FFF2-40B4-BE49-F238E27FC236}">
                  <a16:creationId xmlns:a16="http://schemas.microsoft.com/office/drawing/2014/main" id="{92CC8C7E-57FF-4FCD-9401-149B8B27BE70}"/>
                </a:ext>
              </a:extLst>
            </p:cNvPr>
            <p:cNvSpPr/>
            <p:nvPr/>
          </p:nvSpPr>
          <p:spPr>
            <a:xfrm>
              <a:off x="1524000" y="1920270"/>
              <a:ext cx="4572000" cy="9144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5" name="Freeform: Shape 63">
              <a:extLst>
                <a:ext uri="{FF2B5EF4-FFF2-40B4-BE49-F238E27FC236}">
                  <a16:creationId xmlns:a16="http://schemas.microsoft.com/office/drawing/2014/main" id="{DDC23700-E7FF-4881-BAEA-1B9E77F0C714}"/>
                </a:ext>
              </a:extLst>
            </p:cNvPr>
            <p:cNvSpPr/>
            <p:nvPr/>
          </p:nvSpPr>
          <p:spPr>
            <a:xfrm rot="16200000" flipV="1">
              <a:off x="1537549" y="1960156"/>
              <a:ext cx="680054" cy="966042"/>
            </a:xfrm>
            <a:custGeom>
              <a:avLst/>
              <a:gdLst>
                <a:gd name="connsiteX0" fmla="*/ 680054 w 680054"/>
                <a:gd name="connsiteY0" fmla="*/ 1188720 h 1188721"/>
                <a:gd name="connsiteX1" fmla="*/ 680054 w 680054"/>
                <a:gd name="connsiteY1" fmla="*/ 0 h 1188721"/>
                <a:gd name="connsiteX2" fmla="*/ 131414 w 680054"/>
                <a:gd name="connsiteY2" fmla="*/ 237744 h 1188721"/>
                <a:gd name="connsiteX3" fmla="*/ 131414 w 680054"/>
                <a:gd name="connsiteY3" fmla="*/ 1057306 h 1188721"/>
                <a:gd name="connsiteX4" fmla="*/ 0 w 680054"/>
                <a:gd name="connsiteY4" fmla="*/ 1057306 h 1188721"/>
                <a:gd name="connsiteX5" fmla="*/ 131415 w 680054"/>
                <a:gd name="connsiteY5" fmla="*/ 1188721 h 1188721"/>
                <a:gd name="connsiteX6" fmla="*/ 131415 w 680054"/>
                <a:gd name="connsiteY6" fmla="*/ 1188720 h 118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0054" h="1188721">
                  <a:moveTo>
                    <a:pt x="680054" y="1188720"/>
                  </a:moveTo>
                  <a:lnTo>
                    <a:pt x="680054" y="0"/>
                  </a:lnTo>
                  <a:lnTo>
                    <a:pt x="131414" y="237744"/>
                  </a:lnTo>
                  <a:lnTo>
                    <a:pt x="131414" y="1057306"/>
                  </a:lnTo>
                  <a:lnTo>
                    <a:pt x="0" y="1057306"/>
                  </a:lnTo>
                  <a:lnTo>
                    <a:pt x="131415" y="1188721"/>
                  </a:lnTo>
                  <a:lnTo>
                    <a:pt x="131415" y="1188720"/>
                  </a:lnTo>
                  <a:close/>
                </a:path>
              </a:pathLst>
            </a:custGeom>
            <a:solidFill>
              <a:srgbClr val="1AAB6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6" name="Right Triangle 64">
              <a:extLst>
                <a:ext uri="{FF2B5EF4-FFF2-40B4-BE49-F238E27FC236}">
                  <a16:creationId xmlns:a16="http://schemas.microsoft.com/office/drawing/2014/main" id="{AA5AACAA-2C00-4109-AC6C-A52D5FE6F17B}"/>
                </a:ext>
              </a:extLst>
            </p:cNvPr>
            <p:cNvSpPr/>
            <p:nvPr/>
          </p:nvSpPr>
          <p:spPr>
            <a:xfrm flipH="1" flipV="1">
              <a:off x="1394555" y="2651790"/>
              <a:ext cx="131415" cy="131415"/>
            </a:xfrm>
            <a:prstGeom prst="rtTriangle">
              <a:avLst/>
            </a:prstGeom>
            <a:solidFill>
              <a:srgbClr val="000000">
                <a:alpha val="2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8" name="TextBox 66">
              <a:extLst>
                <a:ext uri="{FF2B5EF4-FFF2-40B4-BE49-F238E27FC236}">
                  <a16:creationId xmlns:a16="http://schemas.microsoft.com/office/drawing/2014/main" id="{6C94550F-1771-4B87-A29C-44C5B37E00F9}"/>
                </a:ext>
              </a:extLst>
            </p:cNvPr>
            <p:cNvSpPr txBox="1"/>
            <p:nvPr/>
          </p:nvSpPr>
          <p:spPr>
            <a:xfrm>
              <a:off x="1540749" y="2105770"/>
              <a:ext cx="611408" cy="521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04</a:t>
              </a:r>
            </a:p>
          </p:txBody>
        </p:sp>
        <p:sp>
          <p:nvSpPr>
            <p:cNvPr id="230" name=".01">
              <a:extLst>
                <a:ext uri="{FF2B5EF4-FFF2-40B4-BE49-F238E27FC236}">
                  <a16:creationId xmlns:a16="http://schemas.microsoft.com/office/drawing/2014/main" id="{E3ED621A-9318-430C-A548-A8866AA25B6C}"/>
                </a:ext>
              </a:extLst>
            </p:cNvPr>
            <p:cNvSpPr txBox="1"/>
            <p:nvPr/>
          </p:nvSpPr>
          <p:spPr>
            <a:xfrm flipH="1">
              <a:off x="2377346" y="2146162"/>
              <a:ext cx="3718653" cy="5056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90000"/>
                </a:lnSpc>
                <a:defRPr sz="4000" baseline="0">
                  <a:solidFill>
                    <a:srgbClr val="2F3235"/>
                  </a:solidFill>
                  <a:latin typeface="Roboto Medium"/>
                  <a:ea typeface="Roboto Medium"/>
                  <a:cs typeface="Roboto Medium"/>
                  <a:sym typeface="Roboto Medium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zh-TW" altLang="en-US" sz="1400" b="1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具拉刀力量測功能，量測誤差平均</a:t>
              </a:r>
              <a:r>
                <a:rPr lang="en-US" altLang="zh-TW" sz="1400" b="1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&lt;</a:t>
              </a:r>
              <a:r>
                <a:rPr lang="zh-TW" altLang="en-US" sz="1400" b="1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 </a:t>
              </a:r>
              <a:r>
                <a:rPr lang="en-US" altLang="zh-TW" sz="1400" b="1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3%</a:t>
              </a:r>
            </a:p>
          </p:txBody>
        </p:sp>
      </p:grpSp>
      <p:grpSp>
        <p:nvGrpSpPr>
          <p:cNvPr id="231" name="Group 69">
            <a:extLst>
              <a:ext uri="{FF2B5EF4-FFF2-40B4-BE49-F238E27FC236}">
                <a16:creationId xmlns:a16="http://schemas.microsoft.com/office/drawing/2014/main" id="{6884D9F3-35BC-49B3-B1A7-63F8C2B8812E}"/>
              </a:ext>
            </a:extLst>
          </p:cNvPr>
          <p:cNvGrpSpPr/>
          <p:nvPr/>
        </p:nvGrpSpPr>
        <p:grpSpPr>
          <a:xfrm>
            <a:off x="4501560" y="4910750"/>
            <a:ext cx="4162495" cy="701196"/>
            <a:chOff x="1394555" y="1920270"/>
            <a:chExt cx="4701445" cy="914400"/>
          </a:xfrm>
          <a:effectLst>
            <a:outerShdw blurRad="50800" dist="254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232" name="Rectangle 70">
              <a:extLst>
                <a:ext uri="{FF2B5EF4-FFF2-40B4-BE49-F238E27FC236}">
                  <a16:creationId xmlns:a16="http://schemas.microsoft.com/office/drawing/2014/main" id="{13BE0007-B69C-4171-AB81-3F2B8C9839F0}"/>
                </a:ext>
              </a:extLst>
            </p:cNvPr>
            <p:cNvSpPr/>
            <p:nvPr/>
          </p:nvSpPr>
          <p:spPr>
            <a:xfrm>
              <a:off x="1524000" y="1920270"/>
              <a:ext cx="4572000" cy="9144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3" name="Freeform: Shape 71">
              <a:extLst>
                <a:ext uri="{FF2B5EF4-FFF2-40B4-BE49-F238E27FC236}">
                  <a16:creationId xmlns:a16="http://schemas.microsoft.com/office/drawing/2014/main" id="{8338D768-B5E8-4BD5-90D2-EC9C494F34F9}"/>
                </a:ext>
              </a:extLst>
            </p:cNvPr>
            <p:cNvSpPr/>
            <p:nvPr/>
          </p:nvSpPr>
          <p:spPr>
            <a:xfrm rot="16200000" flipV="1">
              <a:off x="1537549" y="1960156"/>
              <a:ext cx="680054" cy="966042"/>
            </a:xfrm>
            <a:custGeom>
              <a:avLst/>
              <a:gdLst>
                <a:gd name="connsiteX0" fmla="*/ 680054 w 680054"/>
                <a:gd name="connsiteY0" fmla="*/ 1188720 h 1188721"/>
                <a:gd name="connsiteX1" fmla="*/ 680054 w 680054"/>
                <a:gd name="connsiteY1" fmla="*/ 0 h 1188721"/>
                <a:gd name="connsiteX2" fmla="*/ 131414 w 680054"/>
                <a:gd name="connsiteY2" fmla="*/ 237744 h 1188721"/>
                <a:gd name="connsiteX3" fmla="*/ 131414 w 680054"/>
                <a:gd name="connsiteY3" fmla="*/ 1057306 h 1188721"/>
                <a:gd name="connsiteX4" fmla="*/ 0 w 680054"/>
                <a:gd name="connsiteY4" fmla="*/ 1057306 h 1188721"/>
                <a:gd name="connsiteX5" fmla="*/ 131415 w 680054"/>
                <a:gd name="connsiteY5" fmla="*/ 1188721 h 1188721"/>
                <a:gd name="connsiteX6" fmla="*/ 131415 w 680054"/>
                <a:gd name="connsiteY6" fmla="*/ 1188720 h 118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0054" h="1188721">
                  <a:moveTo>
                    <a:pt x="680054" y="1188720"/>
                  </a:moveTo>
                  <a:lnTo>
                    <a:pt x="680054" y="0"/>
                  </a:lnTo>
                  <a:lnTo>
                    <a:pt x="131414" y="237744"/>
                  </a:lnTo>
                  <a:lnTo>
                    <a:pt x="131414" y="1057306"/>
                  </a:lnTo>
                  <a:lnTo>
                    <a:pt x="0" y="1057306"/>
                  </a:lnTo>
                  <a:lnTo>
                    <a:pt x="131415" y="1188721"/>
                  </a:lnTo>
                  <a:lnTo>
                    <a:pt x="131415" y="1188720"/>
                  </a:lnTo>
                  <a:close/>
                </a:path>
              </a:pathLst>
            </a:cu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4" name="Right Triangle 73">
              <a:extLst>
                <a:ext uri="{FF2B5EF4-FFF2-40B4-BE49-F238E27FC236}">
                  <a16:creationId xmlns:a16="http://schemas.microsoft.com/office/drawing/2014/main" id="{F3ABF747-6D59-487D-A4F0-69DF1FC0A98A}"/>
                </a:ext>
              </a:extLst>
            </p:cNvPr>
            <p:cNvSpPr/>
            <p:nvPr/>
          </p:nvSpPr>
          <p:spPr>
            <a:xfrm flipH="1" flipV="1">
              <a:off x="1394555" y="2651790"/>
              <a:ext cx="131415" cy="131415"/>
            </a:xfrm>
            <a:prstGeom prst="rtTriangle">
              <a:avLst/>
            </a:prstGeom>
            <a:solidFill>
              <a:srgbClr val="000000">
                <a:alpha val="2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6" name="TextBox 79">
              <a:extLst>
                <a:ext uri="{FF2B5EF4-FFF2-40B4-BE49-F238E27FC236}">
                  <a16:creationId xmlns:a16="http://schemas.microsoft.com/office/drawing/2014/main" id="{E50B052B-4420-47FF-A9B6-5E9D7CB42EC1}"/>
                </a:ext>
              </a:extLst>
            </p:cNvPr>
            <p:cNvSpPr txBox="1"/>
            <p:nvPr/>
          </p:nvSpPr>
          <p:spPr>
            <a:xfrm>
              <a:off x="1532556" y="2100937"/>
              <a:ext cx="611408" cy="521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05</a:t>
              </a:r>
            </a:p>
          </p:txBody>
        </p:sp>
        <p:sp>
          <p:nvSpPr>
            <p:cNvPr id="238" name=".01">
              <a:extLst>
                <a:ext uri="{FF2B5EF4-FFF2-40B4-BE49-F238E27FC236}">
                  <a16:creationId xmlns:a16="http://schemas.microsoft.com/office/drawing/2014/main" id="{0B9CFEF0-1539-4224-B125-426514B7B672}"/>
                </a:ext>
              </a:extLst>
            </p:cNvPr>
            <p:cNvSpPr txBox="1"/>
            <p:nvPr/>
          </p:nvSpPr>
          <p:spPr>
            <a:xfrm flipH="1">
              <a:off x="2368972" y="2134888"/>
              <a:ext cx="3442184" cy="5056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90000"/>
                </a:lnSpc>
                <a:defRPr sz="4000" baseline="0">
                  <a:solidFill>
                    <a:srgbClr val="2F3235"/>
                  </a:solidFill>
                  <a:latin typeface="Roboto Medium"/>
                  <a:ea typeface="Roboto Medium"/>
                  <a:cs typeface="Roboto Medium"/>
                  <a:sym typeface="Roboto Medium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zh-TW" altLang="en-US" sz="1400" b="1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可縮短主軸暖機時間，平均</a:t>
              </a:r>
              <a:r>
                <a:rPr lang="zh-TW" altLang="en-US" sz="1400" b="1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減少</a:t>
              </a:r>
              <a:r>
                <a:rPr lang="en-US" altLang="zh-TW" sz="1400" b="1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30%</a:t>
              </a:r>
            </a:p>
          </p:txBody>
        </p:sp>
      </p:grpSp>
      <p:grpSp>
        <p:nvGrpSpPr>
          <p:cNvPr id="239" name="Group 83">
            <a:extLst>
              <a:ext uri="{FF2B5EF4-FFF2-40B4-BE49-F238E27FC236}">
                <a16:creationId xmlns:a16="http://schemas.microsoft.com/office/drawing/2014/main" id="{DC2CE6C7-9A51-4606-A2DD-73988C091EDA}"/>
              </a:ext>
            </a:extLst>
          </p:cNvPr>
          <p:cNvGrpSpPr/>
          <p:nvPr/>
        </p:nvGrpSpPr>
        <p:grpSpPr>
          <a:xfrm>
            <a:off x="4501559" y="5926520"/>
            <a:ext cx="4162495" cy="722541"/>
            <a:chOff x="1394555" y="1920270"/>
            <a:chExt cx="4701445" cy="942235"/>
          </a:xfrm>
          <a:effectLst>
            <a:outerShdw blurRad="50800" dist="254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240" name="Rectangle 84">
              <a:extLst>
                <a:ext uri="{FF2B5EF4-FFF2-40B4-BE49-F238E27FC236}">
                  <a16:creationId xmlns:a16="http://schemas.microsoft.com/office/drawing/2014/main" id="{42D27B5F-46C2-4C44-89DF-768D2BCF85F2}"/>
                </a:ext>
              </a:extLst>
            </p:cNvPr>
            <p:cNvSpPr/>
            <p:nvPr/>
          </p:nvSpPr>
          <p:spPr>
            <a:xfrm>
              <a:off x="1524000" y="1920270"/>
              <a:ext cx="4572000" cy="9144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1" name="Freeform: Shape 85">
              <a:extLst>
                <a:ext uri="{FF2B5EF4-FFF2-40B4-BE49-F238E27FC236}">
                  <a16:creationId xmlns:a16="http://schemas.microsoft.com/office/drawing/2014/main" id="{ECF3E088-2768-46EE-A3E5-C947A6253EE5}"/>
                </a:ext>
              </a:extLst>
            </p:cNvPr>
            <p:cNvSpPr/>
            <p:nvPr/>
          </p:nvSpPr>
          <p:spPr>
            <a:xfrm rot="16200000" flipV="1">
              <a:off x="1537549" y="1960156"/>
              <a:ext cx="680054" cy="966042"/>
            </a:xfrm>
            <a:custGeom>
              <a:avLst/>
              <a:gdLst>
                <a:gd name="connsiteX0" fmla="*/ 680054 w 680054"/>
                <a:gd name="connsiteY0" fmla="*/ 1188720 h 1188721"/>
                <a:gd name="connsiteX1" fmla="*/ 680054 w 680054"/>
                <a:gd name="connsiteY1" fmla="*/ 0 h 1188721"/>
                <a:gd name="connsiteX2" fmla="*/ 131414 w 680054"/>
                <a:gd name="connsiteY2" fmla="*/ 237744 h 1188721"/>
                <a:gd name="connsiteX3" fmla="*/ 131414 w 680054"/>
                <a:gd name="connsiteY3" fmla="*/ 1057306 h 1188721"/>
                <a:gd name="connsiteX4" fmla="*/ 0 w 680054"/>
                <a:gd name="connsiteY4" fmla="*/ 1057306 h 1188721"/>
                <a:gd name="connsiteX5" fmla="*/ 131415 w 680054"/>
                <a:gd name="connsiteY5" fmla="*/ 1188721 h 1188721"/>
                <a:gd name="connsiteX6" fmla="*/ 131415 w 680054"/>
                <a:gd name="connsiteY6" fmla="*/ 1188720 h 118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0054" h="1188721">
                  <a:moveTo>
                    <a:pt x="680054" y="1188720"/>
                  </a:moveTo>
                  <a:lnTo>
                    <a:pt x="680054" y="0"/>
                  </a:lnTo>
                  <a:lnTo>
                    <a:pt x="131414" y="237744"/>
                  </a:lnTo>
                  <a:lnTo>
                    <a:pt x="131414" y="1057306"/>
                  </a:lnTo>
                  <a:lnTo>
                    <a:pt x="0" y="1057306"/>
                  </a:lnTo>
                  <a:lnTo>
                    <a:pt x="131415" y="1188721"/>
                  </a:lnTo>
                  <a:lnTo>
                    <a:pt x="131415" y="1188720"/>
                  </a:lnTo>
                  <a:close/>
                </a:path>
              </a:pathLst>
            </a:custGeom>
            <a:solidFill>
              <a:srgbClr val="E2C62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2" name="Right Triangle 87">
              <a:extLst>
                <a:ext uri="{FF2B5EF4-FFF2-40B4-BE49-F238E27FC236}">
                  <a16:creationId xmlns:a16="http://schemas.microsoft.com/office/drawing/2014/main" id="{3E51281A-C9D5-41DB-A809-93C51A6B7A7F}"/>
                </a:ext>
              </a:extLst>
            </p:cNvPr>
            <p:cNvSpPr/>
            <p:nvPr/>
          </p:nvSpPr>
          <p:spPr>
            <a:xfrm flipH="1" flipV="1">
              <a:off x="1394555" y="2651790"/>
              <a:ext cx="131415" cy="131415"/>
            </a:xfrm>
            <a:prstGeom prst="rtTriangle">
              <a:avLst/>
            </a:prstGeom>
            <a:solidFill>
              <a:srgbClr val="000000">
                <a:alpha val="2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4" name="TextBox 90">
              <a:extLst>
                <a:ext uri="{FF2B5EF4-FFF2-40B4-BE49-F238E27FC236}">
                  <a16:creationId xmlns:a16="http://schemas.microsoft.com/office/drawing/2014/main" id="{FE5C0323-0B2E-472F-AE57-F89B1431D71B}"/>
                </a:ext>
              </a:extLst>
            </p:cNvPr>
            <p:cNvSpPr txBox="1"/>
            <p:nvPr/>
          </p:nvSpPr>
          <p:spPr>
            <a:xfrm>
              <a:off x="1524000" y="2103150"/>
              <a:ext cx="611408" cy="521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06</a:t>
              </a:r>
            </a:p>
          </p:txBody>
        </p:sp>
        <p:sp>
          <p:nvSpPr>
            <p:cNvPr id="246" name=".01">
              <a:extLst>
                <a:ext uri="{FF2B5EF4-FFF2-40B4-BE49-F238E27FC236}">
                  <a16:creationId xmlns:a16="http://schemas.microsoft.com/office/drawing/2014/main" id="{CB922ABD-5C30-4D58-A074-148152BF4BDC}"/>
                </a:ext>
              </a:extLst>
            </p:cNvPr>
            <p:cNvSpPr txBox="1"/>
            <p:nvPr/>
          </p:nvSpPr>
          <p:spPr>
            <a:xfrm flipH="1">
              <a:off x="2380200" y="1935450"/>
              <a:ext cx="3290351" cy="9270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90000"/>
                </a:lnSpc>
                <a:defRPr sz="4000" baseline="0">
                  <a:solidFill>
                    <a:srgbClr val="2F3235"/>
                  </a:solidFill>
                  <a:latin typeface="Roboto Medium"/>
                  <a:ea typeface="Roboto Medium"/>
                  <a:cs typeface="Roboto Medium"/>
                  <a:sym typeface="Roboto Medium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zh-TW" altLang="en-US" sz="14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補償主軸熱誤差，補償精度達</a:t>
              </a:r>
              <a:r>
                <a:rPr lang="en-US" altLang="zh-TW" sz="14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0.005mm</a:t>
              </a:r>
              <a:r>
                <a:rPr lang="zh-TW" altLang="en-US" sz="14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以下</a:t>
              </a:r>
              <a:endPara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pic>
        <p:nvPicPr>
          <p:cNvPr id="247" name="圖片 246">
            <a:extLst>
              <a:ext uri="{FF2B5EF4-FFF2-40B4-BE49-F238E27FC236}">
                <a16:creationId xmlns:a16="http://schemas.microsoft.com/office/drawing/2014/main" id="{C17C61AB-1887-4300-87BF-D8518CFCF47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8" y="2305455"/>
            <a:ext cx="5609246" cy="3234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8" name="圖片 247">
            <a:extLst>
              <a:ext uri="{FF2B5EF4-FFF2-40B4-BE49-F238E27FC236}">
                <a16:creationId xmlns:a16="http://schemas.microsoft.com/office/drawing/2014/main" id="{8037B924-11A0-468E-8F18-38EDF7BA348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317" y="2305455"/>
            <a:ext cx="2766329" cy="3281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1" name="文字方塊 250">
            <a:extLst>
              <a:ext uri="{FF2B5EF4-FFF2-40B4-BE49-F238E27FC236}">
                <a16:creationId xmlns:a16="http://schemas.microsoft.com/office/drawing/2014/main" id="{9D8440CC-42F3-4305-8989-88B0214A0869}"/>
              </a:ext>
            </a:extLst>
          </p:cNvPr>
          <p:cNvSpPr txBox="1"/>
          <p:nvPr/>
        </p:nvSpPr>
        <p:spPr>
          <a:xfrm>
            <a:off x="2667046" y="5865919"/>
            <a:ext cx="37836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29826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2000" b="1" i="0" u="none" strike="noStrike" kern="100" cap="none" spc="0" normalizeH="0" baseline="0" noProof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熱溫升量測</a:t>
            </a:r>
            <a:r>
              <a:rPr kumimoji="0" lang="zh-TW" altLang="en-US" sz="2000" b="1" i="0" u="none" strike="noStrike" kern="100" cap="none" spc="0" normalizeH="0" baseline="0" noProof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補償與流量控制</a:t>
            </a:r>
            <a:r>
              <a:rPr kumimoji="0" lang="zh-TW" altLang="zh-TW" sz="2000" b="1" i="0" u="none" strike="noStrike" kern="100" cap="none" spc="0" normalizeH="0" baseline="0" noProof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系統</a:t>
            </a:r>
            <a:endParaRPr kumimoji="0" lang="zh-TW" altLang="en-US" sz="2000" b="1" i="0" u="none" strike="noStrike" kern="0" cap="none" spc="0" normalizeH="0" baseline="0" noProof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6845092-4788-46C0-A0D6-70A26244AF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42349"/>
            <a:ext cx="9144000" cy="455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030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7.40741E-7 L 0.01476 -0.23565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-11782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-0.08177 -0.23912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97" y="-1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0"/>
      <p:bldP spid="25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字方塊 35">
            <a:extLst>
              <a:ext uri="{FF2B5EF4-FFF2-40B4-BE49-F238E27FC236}">
                <a16:creationId xmlns:a16="http://schemas.microsoft.com/office/drawing/2014/main" id="{A82F20D5-3BD2-4C81-A049-2723BFE691E8}"/>
              </a:ext>
            </a:extLst>
          </p:cNvPr>
          <p:cNvSpPr txBox="1"/>
          <p:nvPr/>
        </p:nvSpPr>
        <p:spPr>
          <a:xfrm>
            <a:off x="3905303" y="5777540"/>
            <a:ext cx="1340528" cy="459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800"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數據資料庫</a:t>
            </a:r>
            <a:endParaRPr lang="en-US" altLang="zh-TW" sz="1800" b="1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FA1096AA-FE01-4021-B76E-4C10A3EE7F4F}"/>
              </a:ext>
            </a:extLst>
          </p:cNvPr>
          <p:cNvSpPr txBox="1"/>
          <p:nvPr/>
        </p:nvSpPr>
        <p:spPr>
          <a:xfrm>
            <a:off x="3101105" y="5791144"/>
            <a:ext cx="2948924" cy="459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800"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熱溫升量測與流量監控頁面</a:t>
            </a:r>
            <a:endParaRPr lang="en-US" altLang="zh-TW" sz="1800" b="1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7D54E54A-C6F5-4319-8F96-279F866D9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262" y="1416556"/>
            <a:ext cx="6133648" cy="4434894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4F6076E1-3E82-4F89-8CF2-8EB22A2F32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3066" y="1471300"/>
            <a:ext cx="6163600" cy="4381957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1539D7A4-E008-4B42-B01D-E5B6AF5AF1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2097" y="1446788"/>
            <a:ext cx="6156466" cy="4399667"/>
          </a:xfrm>
          <a:prstGeom prst="rect">
            <a:avLst/>
          </a:prstGeom>
        </p:spPr>
      </p:pic>
      <p:sp>
        <p:nvSpPr>
          <p:cNvPr id="3" name="投影片編號版面配置區 13">
            <a:extLst>
              <a:ext uri="{FF2B5EF4-FFF2-40B4-BE49-F238E27FC236}">
                <a16:creationId xmlns:a16="http://schemas.microsoft.com/office/drawing/2014/main" id="{846BE179-AC95-4458-B07B-1B6A86523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07B1-072B-4AA8-9FEF-7C044C456647}" type="slidenum">
              <a:rPr lang="zh-TW" altLang="en-US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fld>
            <a:endParaRPr lang="zh-TW" altLang="en-US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8B348503-4247-472C-90B2-D28862DC4A9C}"/>
              </a:ext>
            </a:extLst>
          </p:cNvPr>
          <p:cNvSpPr txBox="1"/>
          <p:nvPr/>
        </p:nvSpPr>
        <p:spPr>
          <a:xfrm>
            <a:off x="6138170" y="302168"/>
            <a:ext cx="27217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軟體功能介紹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AD17FC91-2006-41A1-A6B0-512AF54775F4}"/>
              </a:ext>
            </a:extLst>
          </p:cNvPr>
          <p:cNvSpPr txBox="1"/>
          <p:nvPr/>
        </p:nvSpPr>
        <p:spPr>
          <a:xfrm>
            <a:off x="1230362" y="976318"/>
            <a:ext cx="18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設備連線、控制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C9293BD-BA91-4F59-A665-E7094AE78A65}"/>
              </a:ext>
            </a:extLst>
          </p:cNvPr>
          <p:cNvSpPr txBox="1"/>
          <p:nvPr/>
        </p:nvSpPr>
        <p:spPr>
          <a:xfrm>
            <a:off x="3341161" y="940595"/>
            <a:ext cx="170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手動</a:t>
            </a:r>
            <a:r>
              <a:rPr lang="en-US" alt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自動模式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EF78088-705D-4FB8-8305-C8E3928C274E}"/>
              </a:ext>
            </a:extLst>
          </p:cNvPr>
          <p:cNvSpPr/>
          <p:nvPr/>
        </p:nvSpPr>
        <p:spPr>
          <a:xfrm>
            <a:off x="1759407" y="2006353"/>
            <a:ext cx="4064343" cy="67451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D6AA682-4591-41C0-9F9C-F59B931CD27A}"/>
              </a:ext>
            </a:extLst>
          </p:cNvPr>
          <p:cNvSpPr/>
          <p:nvPr/>
        </p:nvSpPr>
        <p:spPr>
          <a:xfrm>
            <a:off x="5823751" y="2006353"/>
            <a:ext cx="1837184" cy="67451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D114ECA3-AF04-430F-9E2E-7C54998E0435}"/>
              </a:ext>
            </a:extLst>
          </p:cNvPr>
          <p:cNvCxnSpPr>
            <a:cxnSpLocks/>
          </p:cNvCxnSpPr>
          <p:nvPr/>
        </p:nvCxnSpPr>
        <p:spPr>
          <a:xfrm>
            <a:off x="2299317" y="1309927"/>
            <a:ext cx="143790" cy="6883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BFA51D69-4CFE-4194-B85F-181EF474A076}"/>
              </a:ext>
            </a:extLst>
          </p:cNvPr>
          <p:cNvCxnSpPr>
            <a:cxnSpLocks/>
            <a:endCxn id="14" idx="2"/>
          </p:cNvCxnSpPr>
          <p:nvPr/>
        </p:nvCxnSpPr>
        <p:spPr>
          <a:xfrm flipV="1">
            <a:off x="3881040" y="1309927"/>
            <a:ext cx="310799" cy="4827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755B8156-779E-4383-8A71-DE8A6119438F}"/>
              </a:ext>
            </a:extLst>
          </p:cNvPr>
          <p:cNvSpPr txBox="1"/>
          <p:nvPr/>
        </p:nvSpPr>
        <p:spPr>
          <a:xfrm>
            <a:off x="7628605" y="217682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手動流量控制</a:t>
            </a: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2E2950C0-F80E-4A84-B48A-02478397E77B}"/>
              </a:ext>
            </a:extLst>
          </p:cNvPr>
          <p:cNvSpPr txBox="1"/>
          <p:nvPr/>
        </p:nvSpPr>
        <p:spPr>
          <a:xfrm>
            <a:off x="7660934" y="1654112"/>
            <a:ext cx="1124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穩態判斷</a:t>
            </a: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A9B39C0C-BD36-4A91-8799-6934B5C5C89F}"/>
              </a:ext>
            </a:extLst>
          </p:cNvPr>
          <p:cNvSpPr txBox="1"/>
          <p:nvPr/>
        </p:nvSpPr>
        <p:spPr>
          <a:xfrm>
            <a:off x="7660934" y="285134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感測器監測</a:t>
            </a: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A45769AB-DF95-4FF7-A1C9-3E436A5EB0F9}"/>
              </a:ext>
            </a:extLst>
          </p:cNvPr>
          <p:cNvSpPr txBox="1"/>
          <p:nvPr/>
        </p:nvSpPr>
        <p:spPr>
          <a:xfrm>
            <a:off x="7660934" y="3836039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可視化圖表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78B96700-64F7-4D3A-B148-283349DB62F4}"/>
              </a:ext>
            </a:extLst>
          </p:cNvPr>
          <p:cNvSpPr/>
          <p:nvPr/>
        </p:nvSpPr>
        <p:spPr>
          <a:xfrm>
            <a:off x="1759407" y="2754483"/>
            <a:ext cx="5882729" cy="67451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12A7A40F-95AB-47EA-8908-038FC72808E9}"/>
              </a:ext>
            </a:extLst>
          </p:cNvPr>
          <p:cNvSpPr/>
          <p:nvPr/>
        </p:nvSpPr>
        <p:spPr>
          <a:xfrm>
            <a:off x="1759407" y="3429000"/>
            <a:ext cx="5882729" cy="18827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9DD51FAF-1143-41A5-AE66-9C322DE3EDDE}"/>
              </a:ext>
            </a:extLst>
          </p:cNvPr>
          <p:cNvSpPr/>
          <p:nvPr/>
        </p:nvSpPr>
        <p:spPr>
          <a:xfrm>
            <a:off x="1788228" y="1744150"/>
            <a:ext cx="3005714" cy="8781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0631FC79-2985-4899-969E-FFE4B0869314}"/>
              </a:ext>
            </a:extLst>
          </p:cNvPr>
          <p:cNvSpPr/>
          <p:nvPr/>
        </p:nvSpPr>
        <p:spPr>
          <a:xfrm>
            <a:off x="4801076" y="1744150"/>
            <a:ext cx="2848194" cy="8781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F396C5CB-2A84-49DB-BEB7-AB84E9AD8277}"/>
              </a:ext>
            </a:extLst>
          </p:cNvPr>
          <p:cNvSpPr txBox="1"/>
          <p:nvPr/>
        </p:nvSpPr>
        <p:spPr>
          <a:xfrm>
            <a:off x="2492889" y="1694288"/>
            <a:ext cx="18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數據匯入推論</a:t>
            </a:r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521919E5-35B1-431E-9E08-A7E0BF959042}"/>
              </a:ext>
            </a:extLst>
          </p:cNvPr>
          <p:cNvSpPr txBox="1"/>
          <p:nvPr/>
        </p:nvSpPr>
        <p:spPr>
          <a:xfrm>
            <a:off x="5459741" y="1680212"/>
            <a:ext cx="18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模型調整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9CE91F9E-6C17-4994-BC1F-B44AFF43AD2F}"/>
              </a:ext>
            </a:extLst>
          </p:cNvPr>
          <p:cNvSpPr/>
          <p:nvPr/>
        </p:nvSpPr>
        <p:spPr>
          <a:xfrm>
            <a:off x="1754877" y="2569834"/>
            <a:ext cx="4295152" cy="16072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9065AAEC-73CE-4158-B91C-2F7214744236}"/>
              </a:ext>
            </a:extLst>
          </p:cNvPr>
          <p:cNvSpPr txBox="1"/>
          <p:nvPr/>
        </p:nvSpPr>
        <p:spPr>
          <a:xfrm>
            <a:off x="4793942" y="2721421"/>
            <a:ext cx="1331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隸屬度計算</a:t>
            </a: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DF058869-E688-496F-A210-71D1671C3E2F}"/>
              </a:ext>
            </a:extLst>
          </p:cNvPr>
          <p:cNvSpPr txBox="1"/>
          <p:nvPr/>
        </p:nvSpPr>
        <p:spPr>
          <a:xfrm>
            <a:off x="7574340" y="3734185"/>
            <a:ext cx="156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預測精度計算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955F047E-1A6F-49D2-A555-9CBD7EE25C6A}"/>
              </a:ext>
            </a:extLst>
          </p:cNvPr>
          <p:cNvSpPr/>
          <p:nvPr/>
        </p:nvSpPr>
        <p:spPr>
          <a:xfrm>
            <a:off x="6038630" y="2567215"/>
            <a:ext cx="1582280" cy="16072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3C18B937-17F3-457E-BC5A-EB7F77F22221}"/>
              </a:ext>
            </a:extLst>
          </p:cNvPr>
          <p:cNvSpPr/>
          <p:nvPr/>
        </p:nvSpPr>
        <p:spPr>
          <a:xfrm>
            <a:off x="1747742" y="4165634"/>
            <a:ext cx="5913191" cy="16698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B377A1DF-15F4-4F9E-A750-486E63120AC3}"/>
              </a:ext>
            </a:extLst>
          </p:cNvPr>
          <p:cNvSpPr txBox="1"/>
          <p:nvPr/>
        </p:nvSpPr>
        <p:spPr>
          <a:xfrm>
            <a:off x="4611332" y="4134549"/>
            <a:ext cx="18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輸出預測圖表</a:t>
            </a:r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9C224A20-4F04-4A5A-B4C0-6D864322D682}"/>
              </a:ext>
            </a:extLst>
          </p:cNvPr>
          <p:cNvSpPr txBox="1"/>
          <p:nvPr/>
        </p:nvSpPr>
        <p:spPr>
          <a:xfrm>
            <a:off x="3563767" y="5829006"/>
            <a:ext cx="2095130" cy="459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98261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模糊邏輯推論頁面</a:t>
            </a:r>
            <a:endParaRPr kumimoji="0" lang="en-US" altLang="zh-TW" sz="18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FD14097A-8F95-4B5F-BD57-655A3E6278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5151" y="1433184"/>
            <a:ext cx="6130357" cy="4427118"/>
          </a:xfrm>
          <a:prstGeom prst="rect">
            <a:avLst/>
          </a:prstGeom>
        </p:spPr>
      </p:pic>
      <p:sp>
        <p:nvSpPr>
          <p:cNvPr id="52" name="矩形 51">
            <a:extLst>
              <a:ext uri="{FF2B5EF4-FFF2-40B4-BE49-F238E27FC236}">
                <a16:creationId xmlns:a16="http://schemas.microsoft.com/office/drawing/2014/main" id="{D8BD6E65-26C1-4D26-8191-7FA18B8042F6}"/>
              </a:ext>
            </a:extLst>
          </p:cNvPr>
          <p:cNvSpPr/>
          <p:nvPr/>
        </p:nvSpPr>
        <p:spPr>
          <a:xfrm>
            <a:off x="1790009" y="2151522"/>
            <a:ext cx="2401830" cy="6786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b="1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A405C419-60E0-4EFF-B113-F153614706C6}"/>
              </a:ext>
            </a:extLst>
          </p:cNvPr>
          <p:cNvSpPr txBox="1"/>
          <p:nvPr/>
        </p:nvSpPr>
        <p:spPr>
          <a:xfrm>
            <a:off x="2549489" y="2064227"/>
            <a:ext cx="1127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功能按鍵</a:t>
            </a: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0A48FD4E-6E95-4647-A84C-F3577BBF6F8F}"/>
              </a:ext>
            </a:extLst>
          </p:cNvPr>
          <p:cNvSpPr/>
          <p:nvPr/>
        </p:nvSpPr>
        <p:spPr>
          <a:xfrm>
            <a:off x="4206694" y="2151522"/>
            <a:ext cx="3451636" cy="6786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b="1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9E9C73D6-410C-4315-AB14-C0DFBB654193}"/>
              </a:ext>
            </a:extLst>
          </p:cNvPr>
          <p:cNvSpPr txBox="1"/>
          <p:nvPr/>
        </p:nvSpPr>
        <p:spPr>
          <a:xfrm>
            <a:off x="5838605" y="2080978"/>
            <a:ext cx="1121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加工資訊</a:t>
            </a: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38DABF23-9A3A-4CE0-BD03-3A5B71C1D987}"/>
              </a:ext>
            </a:extLst>
          </p:cNvPr>
          <p:cNvSpPr/>
          <p:nvPr/>
        </p:nvSpPr>
        <p:spPr>
          <a:xfrm>
            <a:off x="1758965" y="2808724"/>
            <a:ext cx="3585392" cy="22424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8" name="文字方塊 57">
            <a:extLst>
              <a:ext uri="{FF2B5EF4-FFF2-40B4-BE49-F238E27FC236}">
                <a16:creationId xmlns:a16="http://schemas.microsoft.com/office/drawing/2014/main" id="{F04403B7-D0CA-4214-9FD3-462C6491385E}"/>
              </a:ext>
            </a:extLst>
          </p:cNvPr>
          <p:cNvSpPr txBox="1"/>
          <p:nvPr/>
        </p:nvSpPr>
        <p:spPr>
          <a:xfrm>
            <a:off x="2018601" y="2783706"/>
            <a:ext cx="1121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座標資訊</a:t>
            </a:r>
          </a:p>
        </p:txBody>
      </p:sp>
      <p:sp>
        <p:nvSpPr>
          <p:cNvPr id="59" name="文字方塊 58">
            <a:extLst>
              <a:ext uri="{FF2B5EF4-FFF2-40B4-BE49-F238E27FC236}">
                <a16:creationId xmlns:a16="http://schemas.microsoft.com/office/drawing/2014/main" id="{B2323F15-490C-4D03-83C5-A599107E101A}"/>
              </a:ext>
            </a:extLst>
          </p:cNvPr>
          <p:cNvSpPr txBox="1"/>
          <p:nvPr/>
        </p:nvSpPr>
        <p:spPr>
          <a:xfrm>
            <a:off x="6570438" y="2980214"/>
            <a:ext cx="1121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加工程式</a:t>
            </a:r>
          </a:p>
        </p:txBody>
      </p:sp>
      <p:sp>
        <p:nvSpPr>
          <p:cNvPr id="61" name="文字方塊 60">
            <a:extLst>
              <a:ext uri="{FF2B5EF4-FFF2-40B4-BE49-F238E27FC236}">
                <a16:creationId xmlns:a16="http://schemas.microsoft.com/office/drawing/2014/main" id="{74594335-7E47-490C-88D1-FDA7FC103067}"/>
              </a:ext>
            </a:extLst>
          </p:cNvPr>
          <p:cNvSpPr txBox="1"/>
          <p:nvPr/>
        </p:nvSpPr>
        <p:spPr>
          <a:xfrm>
            <a:off x="2119499" y="5350906"/>
            <a:ext cx="11211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警告資訊</a:t>
            </a:r>
          </a:p>
        </p:txBody>
      </p:sp>
      <p:sp>
        <p:nvSpPr>
          <p:cNvPr id="63" name="文字方塊 62">
            <a:extLst>
              <a:ext uri="{FF2B5EF4-FFF2-40B4-BE49-F238E27FC236}">
                <a16:creationId xmlns:a16="http://schemas.microsoft.com/office/drawing/2014/main" id="{BB74A330-846F-45D8-B678-459209BB12B2}"/>
              </a:ext>
            </a:extLst>
          </p:cNvPr>
          <p:cNvSpPr txBox="1"/>
          <p:nvPr/>
        </p:nvSpPr>
        <p:spPr>
          <a:xfrm>
            <a:off x="3627828" y="5797258"/>
            <a:ext cx="1895478" cy="456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98261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CNC</a:t>
            </a:r>
            <a:r>
              <a:rPr kumimoji="0" lang="zh-TW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控制器頁面</a:t>
            </a:r>
          </a:p>
        </p:txBody>
      </p:sp>
    </p:spTree>
    <p:extLst>
      <p:ext uri="{BB962C8B-B14F-4D97-AF65-F5344CB8AC3E}">
        <p14:creationId xmlns:p14="http://schemas.microsoft.com/office/powerpoint/2010/main" val="28469296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1111E-6 L -0.24826 -0.19792 " pathEditMode="relative" rAng="0" ptsTypes="AA">
                                      <p:cBhvr>
                                        <p:cTn id="10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13" y="-9907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2222E-6 L -0.24497 -0.33102 " pathEditMode="relative" rAng="0" ptsTypes="AA">
                                      <p:cBhvr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57" y="-1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6 0.00162 L 0.23837 -0.2044 " pathEditMode="relative" rAng="0" ptsTypes="AA">
                                      <p:cBhvr>
                                        <p:cTn id="1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68" y="-10301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0.23715 -0.33102 " pathEditMode="relative" rAng="0" ptsTypes="AA">
                                      <p:cBhvr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58" y="-1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5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000"/>
                            </p:stCondLst>
                            <p:childTnLst>
                              <p:par>
                                <p:cTn id="14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5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000"/>
                            </p:stCondLst>
                            <p:childTnLst>
                              <p:par>
                                <p:cTn id="15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500"/>
                            </p:stCondLst>
                            <p:childTnLst>
                              <p:par>
                                <p:cTn id="1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0"/>
                            </p:stCondLst>
                            <p:childTnLst>
                              <p:par>
                                <p:cTn id="16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500"/>
                            </p:stCondLst>
                            <p:childTnLst>
                              <p:par>
                                <p:cTn id="1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6000"/>
                            </p:stCondLst>
                            <p:childTnLst>
                              <p:par>
                                <p:cTn id="17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00"/>
                            </p:stCondLst>
                            <p:childTnLst>
                              <p:par>
                                <p:cTn id="20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96296E-6 L -0.2474 0.24144 " pathEditMode="relative" rAng="0" ptsTypes="AA">
                                      <p:cBhvr>
                                        <p:cTn id="20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78" y="12060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33333E-6 L -0.24896 0.09283 " pathEditMode="relative" rAng="0" ptsTypes="AA">
                                      <p:cBhvr>
                                        <p:cTn id="20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48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500"/>
                            </p:stCondLst>
                            <p:childTnLst>
                              <p:par>
                                <p:cTn id="2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3000"/>
                            </p:stCondLst>
                            <p:childTnLst>
                              <p:par>
                                <p:cTn id="2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500"/>
                            </p:stCondLst>
                            <p:childTnLst>
                              <p:par>
                                <p:cTn id="23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6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4000"/>
                            </p:stCondLst>
                            <p:childTnLst>
                              <p:par>
                                <p:cTn id="2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4500"/>
                            </p:stCondLst>
                            <p:childTnLst>
                              <p:par>
                                <p:cTn id="2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7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5000"/>
                            </p:stCondLst>
                            <p:childTnLst>
                              <p:par>
                                <p:cTn id="2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5500"/>
                            </p:stCondLst>
                            <p:childTnLst>
                              <p:par>
                                <p:cTn id="2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0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500"/>
                            </p:stCondLst>
                            <p:childTnLst>
                              <p:par>
                                <p:cTn id="28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96296E-6 L 0.23993 0.24028 " pathEditMode="relative" rAng="0" ptsTypes="AA">
                                      <p:cBhvr>
                                        <p:cTn id="2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97" y="12014"/>
                                    </p:animMotion>
                                  </p:childTnLst>
                                </p:cTn>
                              </p:par>
                              <p:par>
                                <p:cTn id="28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6 L 0.25312 0.09885 " pathEditMode="relative" rAng="0" ptsTypes="AA">
                                      <p:cBhvr>
                                        <p:cTn id="28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56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34" grpId="0"/>
      <p:bldP spid="34" grpId="1"/>
      <p:bldP spid="13" grpId="0"/>
      <p:bldP spid="13" grpId="1"/>
      <p:bldP spid="14" grpId="0"/>
      <p:bldP spid="14" grpId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23" grpId="0"/>
      <p:bldP spid="23" grpId="1"/>
      <p:bldP spid="25" grpId="0"/>
      <p:bldP spid="25" grpId="1"/>
      <p:bldP spid="27" grpId="0"/>
      <p:bldP spid="27" grpId="1"/>
      <p:bldP spid="29" grpId="0"/>
      <p:bldP spid="29" grpId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40" grpId="0"/>
      <p:bldP spid="40" grpId="1"/>
      <p:bldP spid="42" grpId="0"/>
      <p:bldP spid="42" grpId="1"/>
      <p:bldP spid="43" grpId="0" animBg="1"/>
      <p:bldP spid="43" grpId="1" animBg="1"/>
      <p:bldP spid="43" grpId="2" animBg="1"/>
      <p:bldP spid="44" grpId="0"/>
      <p:bldP spid="44" grpId="1"/>
      <p:bldP spid="45" grpId="0"/>
      <p:bldP spid="45" grpId="1"/>
      <p:bldP spid="45" grpId="2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8" grpId="0"/>
      <p:bldP spid="48" grpId="1"/>
      <p:bldP spid="51" grpId="0"/>
      <p:bldP spid="51" grpId="1"/>
      <p:bldP spid="52" grpId="0" animBg="1"/>
      <p:bldP spid="52" grpId="1" animBg="1"/>
      <p:bldP spid="52" grpId="2" animBg="1"/>
      <p:bldP spid="54" grpId="0"/>
      <p:bldP spid="54" grpId="1"/>
      <p:bldP spid="55" grpId="0" animBg="1"/>
      <p:bldP spid="55" grpId="1" animBg="1"/>
      <p:bldP spid="55" grpId="2" animBg="1"/>
      <p:bldP spid="56" grpId="0"/>
      <p:bldP spid="56" grpId="1"/>
      <p:bldP spid="57" grpId="0" animBg="1"/>
      <p:bldP spid="57" grpId="1" animBg="1"/>
      <p:bldP spid="57" grpId="2" animBg="1"/>
      <p:bldP spid="58" grpId="0"/>
      <p:bldP spid="58" grpId="1"/>
      <p:bldP spid="59" grpId="0"/>
      <p:bldP spid="59" grpId="1"/>
      <p:bldP spid="61" grpId="0"/>
      <p:bldP spid="61" grpId="1"/>
      <p:bldP spid="63" grpId="0"/>
      <p:bldP spid="6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圖片 44">
            <a:extLst>
              <a:ext uri="{FF2B5EF4-FFF2-40B4-BE49-F238E27FC236}">
                <a16:creationId xmlns:a16="http://schemas.microsoft.com/office/drawing/2014/main" id="{FDCA982E-7A61-448E-8395-7A16E459CDC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73" y="1066816"/>
            <a:ext cx="7499291" cy="3470739"/>
          </a:xfrm>
          <a:prstGeom prst="rect">
            <a:avLst/>
          </a:prstGeom>
          <a:noFill/>
        </p:spPr>
      </p:pic>
      <p:sp>
        <p:nvSpPr>
          <p:cNvPr id="12" name="投影片編號版面配置區 13">
            <a:extLst>
              <a:ext uri="{FF2B5EF4-FFF2-40B4-BE49-F238E27FC236}">
                <a16:creationId xmlns:a16="http://schemas.microsoft.com/office/drawing/2014/main" id="{576A3A08-5068-409A-955D-75849A31B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07B1-072B-4AA8-9FEF-7C044C456647}" type="slidenum">
              <a:rPr lang="zh-TW" altLang="en-US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fld>
            <a:endParaRPr lang="zh-TW" altLang="en-US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5F5CCEBA-6558-4B8F-9AD2-568B8399FE7B}"/>
              </a:ext>
            </a:extLst>
          </p:cNvPr>
          <p:cNvSpPr txBox="1"/>
          <p:nvPr/>
        </p:nvSpPr>
        <p:spPr>
          <a:xfrm>
            <a:off x="6225611" y="316244"/>
            <a:ext cx="26358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流量控制系統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7076DC48-47A4-42A3-9C7F-0EB1EDDA5353}"/>
              </a:ext>
            </a:extLst>
          </p:cNvPr>
          <p:cNvSpPr txBox="1"/>
          <p:nvPr/>
        </p:nvSpPr>
        <p:spPr>
          <a:xfrm>
            <a:off x="3501911" y="4431594"/>
            <a:ext cx="2140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可變流量控制系統</a:t>
            </a:r>
            <a:endParaRPr lang="en-US" altLang="zh-TW" b="1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7" name="接點: 肘形 36">
            <a:extLst>
              <a:ext uri="{FF2B5EF4-FFF2-40B4-BE49-F238E27FC236}">
                <a16:creationId xmlns:a16="http://schemas.microsoft.com/office/drawing/2014/main" id="{61602621-6012-49DA-8954-348E868EF99D}"/>
              </a:ext>
            </a:extLst>
          </p:cNvPr>
          <p:cNvCxnSpPr>
            <a:cxnSpLocks/>
          </p:cNvCxnSpPr>
          <p:nvPr/>
        </p:nvCxnSpPr>
        <p:spPr>
          <a:xfrm rot="16200000" flipH="1">
            <a:off x="-464141" y="3614246"/>
            <a:ext cx="2704718" cy="615078"/>
          </a:xfrm>
          <a:prstGeom prst="bentConnector3">
            <a:avLst>
              <a:gd name="adj1" fmla="val 100711"/>
            </a:avLst>
          </a:prstGeom>
          <a:ln w="28575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接點: 肘形 102">
            <a:extLst>
              <a:ext uri="{FF2B5EF4-FFF2-40B4-BE49-F238E27FC236}">
                <a16:creationId xmlns:a16="http://schemas.microsoft.com/office/drawing/2014/main" id="{15A755BE-44FA-4074-B7D3-86388E4A11A7}"/>
              </a:ext>
            </a:extLst>
          </p:cNvPr>
          <p:cNvCxnSpPr>
            <a:cxnSpLocks/>
          </p:cNvCxnSpPr>
          <p:nvPr/>
        </p:nvCxnSpPr>
        <p:spPr>
          <a:xfrm rot="16200000" flipH="1">
            <a:off x="-916821" y="4068680"/>
            <a:ext cx="3611833" cy="613323"/>
          </a:xfrm>
          <a:prstGeom prst="bentConnector3">
            <a:avLst>
              <a:gd name="adj1" fmla="val 99660"/>
            </a:avLst>
          </a:prstGeom>
          <a:ln w="28575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圖片 45">
            <a:extLst>
              <a:ext uri="{FF2B5EF4-FFF2-40B4-BE49-F238E27FC236}">
                <a16:creationId xmlns:a16="http://schemas.microsoft.com/office/drawing/2014/main" id="{D0093CEB-4144-4B8E-AD54-9E87314477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856" y="4703352"/>
            <a:ext cx="1912307" cy="1912307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48" name="文字方塊 47">
            <a:extLst>
              <a:ext uri="{FF2B5EF4-FFF2-40B4-BE49-F238E27FC236}">
                <a16:creationId xmlns:a16="http://schemas.microsoft.com/office/drawing/2014/main" id="{A20A2D0D-31AF-4200-AEE3-5D1ADB87859E}"/>
              </a:ext>
            </a:extLst>
          </p:cNvPr>
          <p:cNvSpPr txBox="1"/>
          <p:nvPr/>
        </p:nvSpPr>
        <p:spPr>
          <a:xfrm>
            <a:off x="7231847" y="5248963"/>
            <a:ext cx="8387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ESG</a:t>
            </a:r>
          </a:p>
        </p:txBody>
      </p:sp>
      <p:cxnSp>
        <p:nvCxnSpPr>
          <p:cNvPr id="56" name="接點: 肘形 55">
            <a:extLst>
              <a:ext uri="{FF2B5EF4-FFF2-40B4-BE49-F238E27FC236}">
                <a16:creationId xmlns:a16="http://schemas.microsoft.com/office/drawing/2014/main" id="{5873D03A-47F6-451A-820C-D773169C312B}"/>
              </a:ext>
            </a:extLst>
          </p:cNvPr>
          <p:cNvCxnSpPr>
            <a:cxnSpLocks/>
          </p:cNvCxnSpPr>
          <p:nvPr/>
        </p:nvCxnSpPr>
        <p:spPr>
          <a:xfrm flipV="1">
            <a:off x="580678" y="1619024"/>
            <a:ext cx="1827429" cy="1080214"/>
          </a:xfrm>
          <a:prstGeom prst="bentConnector3">
            <a:avLst>
              <a:gd name="adj1" fmla="val -37"/>
            </a:avLst>
          </a:prstGeom>
          <a:ln w="28575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>
            <a:extLst>
              <a:ext uri="{FF2B5EF4-FFF2-40B4-BE49-F238E27FC236}">
                <a16:creationId xmlns:a16="http://schemas.microsoft.com/office/drawing/2014/main" id="{36BA17D8-3CCF-4F6F-BB7A-543C40DF87A8}"/>
              </a:ext>
            </a:extLst>
          </p:cNvPr>
          <p:cNvSpPr/>
          <p:nvPr/>
        </p:nvSpPr>
        <p:spPr>
          <a:xfrm>
            <a:off x="2839499" y="1856666"/>
            <a:ext cx="2031439" cy="10555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5C017358-AEF0-4EB5-BEFE-17F48F0FADBC}"/>
              </a:ext>
            </a:extLst>
          </p:cNvPr>
          <p:cNvGrpSpPr/>
          <p:nvPr/>
        </p:nvGrpSpPr>
        <p:grpSpPr>
          <a:xfrm>
            <a:off x="1268981" y="4762961"/>
            <a:ext cx="5342834" cy="1718223"/>
            <a:chOff x="1268981" y="4762961"/>
            <a:chExt cx="5342834" cy="1718223"/>
          </a:xfrm>
        </p:grpSpPr>
        <p:grpSp>
          <p:nvGrpSpPr>
            <p:cNvPr id="40" name="群組 39">
              <a:extLst>
                <a:ext uri="{FF2B5EF4-FFF2-40B4-BE49-F238E27FC236}">
                  <a16:creationId xmlns:a16="http://schemas.microsoft.com/office/drawing/2014/main" id="{A4055171-A87F-47F5-983F-45158A20AA77}"/>
                </a:ext>
              </a:extLst>
            </p:cNvPr>
            <p:cNvGrpSpPr/>
            <p:nvPr/>
          </p:nvGrpSpPr>
          <p:grpSpPr>
            <a:xfrm>
              <a:off x="1268981" y="4762961"/>
              <a:ext cx="5342834" cy="1718223"/>
              <a:chOff x="1268981" y="4762961"/>
              <a:chExt cx="5342834" cy="1718223"/>
            </a:xfrm>
          </p:grpSpPr>
          <p:grpSp>
            <p:nvGrpSpPr>
              <p:cNvPr id="34" name="群組 33">
                <a:extLst>
                  <a:ext uri="{FF2B5EF4-FFF2-40B4-BE49-F238E27FC236}">
                    <a16:creationId xmlns:a16="http://schemas.microsoft.com/office/drawing/2014/main" id="{D83D860F-F1A5-45A2-AFC2-999E05454333}"/>
                  </a:ext>
                </a:extLst>
              </p:cNvPr>
              <p:cNvGrpSpPr/>
              <p:nvPr/>
            </p:nvGrpSpPr>
            <p:grpSpPr>
              <a:xfrm>
                <a:off x="1268981" y="4762961"/>
                <a:ext cx="5342834" cy="1718223"/>
                <a:chOff x="3912911" y="4622169"/>
                <a:chExt cx="5342834" cy="1718223"/>
              </a:xfrm>
            </p:grpSpPr>
            <p:sp>
              <p:nvSpPr>
                <p:cNvPr id="86" name="文字方塊 85">
                  <a:extLst>
                    <a:ext uri="{FF2B5EF4-FFF2-40B4-BE49-F238E27FC236}">
                      <a16:creationId xmlns:a16="http://schemas.microsoft.com/office/drawing/2014/main" id="{6C154554-2D9E-417F-8BA4-0E1D313B1739}"/>
                    </a:ext>
                  </a:extLst>
                </p:cNvPr>
                <p:cNvSpPr txBox="1"/>
                <p:nvPr/>
              </p:nvSpPr>
              <p:spPr>
                <a:xfrm>
                  <a:off x="3912911" y="5971060"/>
                  <a:ext cx="6463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TW" altLang="en-US" b="1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溫升</a:t>
                  </a:r>
                </a:p>
              </p:txBody>
            </p:sp>
            <p:grpSp>
              <p:nvGrpSpPr>
                <p:cNvPr id="33" name="群組 32">
                  <a:extLst>
                    <a:ext uri="{FF2B5EF4-FFF2-40B4-BE49-F238E27FC236}">
                      <a16:creationId xmlns:a16="http://schemas.microsoft.com/office/drawing/2014/main" id="{A8660E26-7181-4FCF-B1E2-BC98FBBEB223}"/>
                    </a:ext>
                  </a:extLst>
                </p:cNvPr>
                <p:cNvGrpSpPr/>
                <p:nvPr/>
              </p:nvGrpSpPr>
              <p:grpSpPr>
                <a:xfrm>
                  <a:off x="3937854" y="4622169"/>
                  <a:ext cx="5317891" cy="1418298"/>
                  <a:chOff x="3958129" y="1035848"/>
                  <a:chExt cx="5317891" cy="1418298"/>
                </a:xfrm>
              </p:grpSpPr>
              <p:pic>
                <p:nvPicPr>
                  <p:cNvPr id="20" name="圖形 19" descr="溫度計 以實心填滿">
                    <a:extLst>
                      <a:ext uri="{FF2B5EF4-FFF2-40B4-BE49-F238E27FC236}">
                        <a16:creationId xmlns:a16="http://schemas.microsoft.com/office/drawing/2014/main" id="{22F8DBE2-5758-4E7D-BF0B-EBA14CE1D75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958129" y="1857700"/>
                    <a:ext cx="596446" cy="596446"/>
                  </a:xfrm>
                  <a:prstGeom prst="rect">
                    <a:avLst/>
                  </a:prstGeom>
                </p:spPr>
              </p:pic>
              <p:pic>
                <p:nvPicPr>
                  <p:cNvPr id="24" name="圖形 23" descr="測量 以實心填滿">
                    <a:extLst>
                      <a:ext uri="{FF2B5EF4-FFF2-40B4-BE49-F238E27FC236}">
                        <a16:creationId xmlns:a16="http://schemas.microsoft.com/office/drawing/2014/main" id="{0FB41B65-0AAD-4D07-B618-F445D0E44B0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8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962797" y="1035848"/>
                    <a:ext cx="596446" cy="596446"/>
                  </a:xfrm>
                  <a:prstGeom prst="rect">
                    <a:avLst/>
                  </a:prstGeom>
                </p:spPr>
              </p:pic>
              <p:sp>
                <p:nvSpPr>
                  <p:cNvPr id="88" name="文字方塊 87">
                    <a:extLst>
                      <a:ext uri="{FF2B5EF4-FFF2-40B4-BE49-F238E27FC236}">
                        <a16:creationId xmlns:a16="http://schemas.microsoft.com/office/drawing/2014/main" id="{0C25CF83-1086-4525-B3F1-FEB65D95C913}"/>
                      </a:ext>
                    </a:extLst>
                  </p:cNvPr>
                  <p:cNvSpPr txBox="1"/>
                  <p:nvPr/>
                </p:nvSpPr>
                <p:spPr>
                  <a:xfrm>
                    <a:off x="3958129" y="1495775"/>
                    <a:ext cx="64633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zh-TW" altLang="en-US" b="1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轉速</a:t>
                    </a:r>
                  </a:p>
                </p:txBody>
              </p:sp>
              <p:cxnSp>
                <p:nvCxnSpPr>
                  <p:cNvPr id="89" name="接點: 肘形 88">
                    <a:extLst>
                      <a:ext uri="{FF2B5EF4-FFF2-40B4-BE49-F238E27FC236}">
                        <a16:creationId xmlns:a16="http://schemas.microsoft.com/office/drawing/2014/main" id="{59CF5BB4-A525-4F66-9DDD-672EB45CF4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584185" y="1971977"/>
                    <a:ext cx="702869" cy="369333"/>
                  </a:xfrm>
                  <a:prstGeom prst="bentConnector3">
                    <a:avLst>
                      <a:gd name="adj1" fmla="val 50000"/>
                    </a:avLst>
                  </a:prstGeom>
                  <a:ln w="3810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接點: 肘形 89">
                    <a:extLst>
                      <a:ext uri="{FF2B5EF4-FFF2-40B4-BE49-F238E27FC236}">
                        <a16:creationId xmlns:a16="http://schemas.microsoft.com/office/drawing/2014/main" id="{9298B1B9-10C5-4BE8-ABF1-A3596064AED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584185" y="1547029"/>
                    <a:ext cx="702869" cy="436486"/>
                  </a:xfrm>
                  <a:prstGeom prst="bentConnector3">
                    <a:avLst>
                      <a:gd name="adj1" fmla="val 50000"/>
                    </a:avLst>
                  </a:prstGeom>
                  <a:ln w="3810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直線單箭頭接點 28">
                    <a:extLst>
                      <a:ext uri="{FF2B5EF4-FFF2-40B4-BE49-F238E27FC236}">
                        <a16:creationId xmlns:a16="http://schemas.microsoft.com/office/drawing/2014/main" id="{CDAF2F07-3309-44D4-993A-2900E2BBA40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608582" y="1974864"/>
                    <a:ext cx="1667438" cy="0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00" name="矩形: 圓角 99">
                <a:extLst>
                  <a:ext uri="{FF2B5EF4-FFF2-40B4-BE49-F238E27FC236}">
                    <a16:creationId xmlns:a16="http://schemas.microsoft.com/office/drawing/2014/main" id="{FD175BE2-4F08-4DDD-B1FB-9659F88050AA}"/>
                  </a:ext>
                </a:extLst>
              </p:cNvPr>
              <p:cNvSpPr/>
              <p:nvPr/>
            </p:nvSpPr>
            <p:spPr>
              <a:xfrm>
                <a:off x="2746871" y="5494829"/>
                <a:ext cx="2059520" cy="481955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TW" altLang="en-US" b="1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即</a:t>
                </a:r>
                <a:r>
                  <a:rPr lang="zh-TW" altLang="en-US" sz="1800" b="1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時調整冷卻流量</a:t>
                </a:r>
                <a:endParaRPr lang="zh-TW" altLang="en-US"/>
              </a:p>
            </p:txBody>
          </p:sp>
        </p:grpSp>
        <p:sp>
          <p:nvSpPr>
            <p:cNvPr id="44" name="文字方塊 43">
              <a:extLst>
                <a:ext uri="{FF2B5EF4-FFF2-40B4-BE49-F238E27FC236}">
                  <a16:creationId xmlns:a16="http://schemas.microsoft.com/office/drawing/2014/main" id="{F1D23F1D-3ACD-4C71-955B-D4CCD3E04F39}"/>
                </a:ext>
              </a:extLst>
            </p:cNvPr>
            <p:cNvSpPr txBox="1"/>
            <p:nvPr/>
          </p:nvSpPr>
          <p:spPr>
            <a:xfrm>
              <a:off x="5133931" y="5310163"/>
              <a:ext cx="109965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1800" b="1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暖機時間</a:t>
              </a:r>
              <a:endParaRPr lang="zh-TW" altLang="en-US"/>
            </a:p>
          </p:txBody>
        </p:sp>
        <p:sp>
          <p:nvSpPr>
            <p:cNvPr id="5" name="箭號: 向下 4">
              <a:extLst>
                <a:ext uri="{FF2B5EF4-FFF2-40B4-BE49-F238E27FC236}">
                  <a16:creationId xmlns:a16="http://schemas.microsoft.com/office/drawing/2014/main" id="{AE813C9F-C85A-4797-AB1B-AC6B6640591E}"/>
                </a:ext>
              </a:extLst>
            </p:cNvPr>
            <p:cNvSpPr/>
            <p:nvPr/>
          </p:nvSpPr>
          <p:spPr>
            <a:xfrm>
              <a:off x="6225611" y="5336925"/>
              <a:ext cx="164252" cy="330233"/>
            </a:xfrm>
            <a:prstGeom prst="down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9" name="文字方塊 48">
              <a:extLst>
                <a:ext uri="{FF2B5EF4-FFF2-40B4-BE49-F238E27FC236}">
                  <a16:creationId xmlns:a16="http://schemas.microsoft.com/office/drawing/2014/main" id="{8C65E647-EE48-4A6B-955E-066696279B95}"/>
                </a:ext>
              </a:extLst>
            </p:cNvPr>
            <p:cNvSpPr txBox="1"/>
            <p:nvPr/>
          </p:nvSpPr>
          <p:spPr>
            <a:xfrm>
              <a:off x="5000288" y="5800242"/>
              <a:ext cx="156819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1800" b="1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減少能源浪費</a:t>
              </a:r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044417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8" grpId="0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圖片 45">
            <a:extLst>
              <a:ext uri="{FF2B5EF4-FFF2-40B4-BE49-F238E27FC236}">
                <a16:creationId xmlns:a16="http://schemas.microsoft.com/office/drawing/2014/main" id="{F0F586E1-1896-407A-818E-82DF3E69E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53" b="98367" l="9639" r="89960">
                        <a14:foregroundMark x1="52610" y1="9796" x2="52610" y2="9796"/>
                        <a14:foregroundMark x1="50201" y1="3469" x2="50201" y2="3469"/>
                        <a14:foregroundMark x1="51004" y1="95102" x2="51004" y2="95102"/>
                        <a14:foregroundMark x1="51004" y1="98571" x2="51004" y2="98571"/>
                        <a14:foregroundMark x1="49799" y1="2653" x2="49799" y2="26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89422" y="1090528"/>
            <a:ext cx="1713492" cy="3393748"/>
          </a:xfrm>
          <a:prstGeom prst="rect">
            <a:avLst/>
          </a:prstGeom>
        </p:spPr>
      </p:pic>
      <p:grpSp>
        <p:nvGrpSpPr>
          <p:cNvPr id="193" name="群組 192">
            <a:extLst>
              <a:ext uri="{FF2B5EF4-FFF2-40B4-BE49-F238E27FC236}">
                <a16:creationId xmlns:a16="http://schemas.microsoft.com/office/drawing/2014/main" id="{6E11B24E-31DA-4ADB-ABF0-BCA50E1F01CD}"/>
              </a:ext>
            </a:extLst>
          </p:cNvPr>
          <p:cNvGrpSpPr/>
          <p:nvPr/>
        </p:nvGrpSpPr>
        <p:grpSpPr>
          <a:xfrm>
            <a:off x="1203554" y="1349095"/>
            <a:ext cx="2344440" cy="3248266"/>
            <a:chOff x="307193" y="1283556"/>
            <a:chExt cx="2989903" cy="4386032"/>
          </a:xfrm>
        </p:grpSpPr>
        <p:pic>
          <p:nvPicPr>
            <p:cNvPr id="194" name="圖片 193">
              <a:extLst>
                <a:ext uri="{FF2B5EF4-FFF2-40B4-BE49-F238E27FC236}">
                  <a16:creationId xmlns:a16="http://schemas.microsoft.com/office/drawing/2014/main" id="{14F42769-1794-44F7-842A-2A6DF16AEA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1214" y="1283556"/>
              <a:ext cx="2175882" cy="4386032"/>
            </a:xfrm>
            <a:prstGeom prst="rect">
              <a:avLst/>
            </a:prstGeom>
          </p:spPr>
        </p:pic>
        <p:grpSp>
          <p:nvGrpSpPr>
            <p:cNvPr id="195" name="群組 194">
              <a:extLst>
                <a:ext uri="{FF2B5EF4-FFF2-40B4-BE49-F238E27FC236}">
                  <a16:creationId xmlns:a16="http://schemas.microsoft.com/office/drawing/2014/main" id="{57E7F070-BDFE-4748-9B05-38A3B58E45A4}"/>
                </a:ext>
              </a:extLst>
            </p:cNvPr>
            <p:cNvGrpSpPr/>
            <p:nvPr/>
          </p:nvGrpSpPr>
          <p:grpSpPr>
            <a:xfrm>
              <a:off x="307193" y="2231248"/>
              <a:ext cx="1712116" cy="706488"/>
              <a:chOff x="265569" y="2540293"/>
              <a:chExt cx="1712116" cy="706488"/>
            </a:xfrm>
          </p:grpSpPr>
          <p:sp>
            <p:nvSpPr>
              <p:cNvPr id="198" name="文字方塊 197">
                <a:extLst>
                  <a:ext uri="{FF2B5EF4-FFF2-40B4-BE49-F238E27FC236}">
                    <a16:creationId xmlns:a16="http://schemas.microsoft.com/office/drawing/2014/main" id="{94ADE895-B1E9-4C5E-BBE1-1CAA3F76F3FB}"/>
                  </a:ext>
                </a:extLst>
              </p:cNvPr>
              <p:cNvSpPr txBox="1"/>
              <p:nvPr/>
            </p:nvSpPr>
            <p:spPr>
              <a:xfrm>
                <a:off x="265569" y="2540293"/>
                <a:ext cx="1712116" cy="706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嵌入溫度點</a:t>
                </a:r>
                <a:endParaRPr kumimoji="0" lang="en-US" altLang="zh-TW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數位溫度感測器</a:t>
                </a:r>
              </a:p>
            </p:txBody>
          </p:sp>
          <p:cxnSp>
            <p:nvCxnSpPr>
              <p:cNvPr id="197" name="直線接點 196">
                <a:extLst>
                  <a:ext uri="{FF2B5EF4-FFF2-40B4-BE49-F238E27FC236}">
                    <a16:creationId xmlns:a16="http://schemas.microsoft.com/office/drawing/2014/main" id="{BEB7DF48-19B2-481F-80D4-CDB21ED30E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9785" y="3167756"/>
                <a:ext cx="1417722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ED7D31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</p:cxnSp>
        </p:grpSp>
        <p:pic>
          <p:nvPicPr>
            <p:cNvPr id="196" name="圖片 195">
              <a:extLst>
                <a:ext uri="{FF2B5EF4-FFF2-40B4-BE49-F238E27FC236}">
                  <a16:creationId xmlns:a16="http://schemas.microsoft.com/office/drawing/2014/main" id="{44FB89D2-86ED-4E81-B5C0-D191D31F7E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6575470">
              <a:off x="2880959" y="2830855"/>
              <a:ext cx="355074" cy="355074"/>
            </a:xfrm>
            <a:prstGeom prst="rect">
              <a:avLst/>
            </a:prstGeom>
          </p:spPr>
        </p:pic>
      </p:grpSp>
      <p:sp>
        <p:nvSpPr>
          <p:cNvPr id="178" name="矩形: 圓角 177">
            <a:extLst>
              <a:ext uri="{FF2B5EF4-FFF2-40B4-BE49-F238E27FC236}">
                <a16:creationId xmlns:a16="http://schemas.microsoft.com/office/drawing/2014/main" id="{C8578119-D104-4A71-90CA-6B1457F3FDC9}"/>
              </a:ext>
            </a:extLst>
          </p:cNvPr>
          <p:cNvSpPr/>
          <p:nvPr/>
        </p:nvSpPr>
        <p:spPr>
          <a:xfrm>
            <a:off x="144698" y="1439539"/>
            <a:ext cx="560952" cy="2659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5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>
                <a:solidFill>
                  <a:srgbClr val="FF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熱</a:t>
            </a:r>
            <a:endParaRPr lang="en-US" altLang="zh-TW" sz="2400" b="1" dirty="0">
              <a:solidFill>
                <a:srgbClr val="FF5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solidFill>
                  <a:srgbClr val="FF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溫</a:t>
            </a:r>
            <a:endParaRPr lang="en-US" altLang="zh-TW" sz="2400" b="1" dirty="0">
              <a:solidFill>
                <a:srgbClr val="FF5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solidFill>
                  <a:srgbClr val="FF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升</a:t>
            </a:r>
            <a:endParaRPr lang="en-US" altLang="zh-TW" sz="2400" b="1" dirty="0">
              <a:solidFill>
                <a:srgbClr val="FF5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solidFill>
                  <a:srgbClr val="FF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量</a:t>
            </a:r>
            <a:endParaRPr lang="en-US" altLang="zh-TW" sz="2400" b="1" dirty="0">
              <a:solidFill>
                <a:srgbClr val="FF5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solidFill>
                  <a:srgbClr val="FF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</a:t>
            </a:r>
            <a:endParaRPr lang="en-US" altLang="zh-TW" sz="2400" b="1" dirty="0">
              <a:solidFill>
                <a:srgbClr val="FF5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solidFill>
                  <a:srgbClr val="FF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刀</a:t>
            </a:r>
            <a:endParaRPr lang="en-US" altLang="zh-TW" sz="2400" b="1" dirty="0">
              <a:solidFill>
                <a:srgbClr val="FF5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solidFill>
                  <a:srgbClr val="FF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把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267DCB84-1288-453A-B8B3-73CF5E40CD9F}"/>
              </a:ext>
            </a:extLst>
          </p:cNvPr>
          <p:cNvSpPr txBox="1"/>
          <p:nvPr/>
        </p:nvSpPr>
        <p:spPr>
          <a:xfrm>
            <a:off x="5647762" y="316244"/>
            <a:ext cx="32137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熱溫升量測刀把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橢圓 1">
            <a:extLst>
              <a:ext uri="{FF2B5EF4-FFF2-40B4-BE49-F238E27FC236}">
                <a16:creationId xmlns:a16="http://schemas.microsoft.com/office/drawing/2014/main" id="{AA30456B-B958-4D9B-A45B-3432C054FB3B}"/>
              </a:ext>
            </a:extLst>
          </p:cNvPr>
          <p:cNvSpPr/>
          <p:nvPr/>
        </p:nvSpPr>
        <p:spPr>
          <a:xfrm>
            <a:off x="2344410" y="2374497"/>
            <a:ext cx="252000" cy="2520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47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48148E-6 L 0.50191 -0.0368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87" y="-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群組 80">
            <a:extLst>
              <a:ext uri="{FF2B5EF4-FFF2-40B4-BE49-F238E27FC236}">
                <a16:creationId xmlns:a16="http://schemas.microsoft.com/office/drawing/2014/main" id="{C0C5A55A-BA55-43F8-B0A9-45D82F473443}"/>
              </a:ext>
            </a:extLst>
          </p:cNvPr>
          <p:cNvGrpSpPr/>
          <p:nvPr/>
        </p:nvGrpSpPr>
        <p:grpSpPr>
          <a:xfrm>
            <a:off x="1203554" y="1349095"/>
            <a:ext cx="2344440" cy="3248266"/>
            <a:chOff x="307193" y="1283556"/>
            <a:chExt cx="2989903" cy="4386032"/>
          </a:xfrm>
        </p:grpSpPr>
        <p:pic>
          <p:nvPicPr>
            <p:cNvPr id="83" name="圖片 82">
              <a:extLst>
                <a:ext uri="{FF2B5EF4-FFF2-40B4-BE49-F238E27FC236}">
                  <a16:creationId xmlns:a16="http://schemas.microsoft.com/office/drawing/2014/main" id="{CF48EB82-44B8-4245-8995-D5776D89F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1214" y="1283556"/>
              <a:ext cx="2175882" cy="4386032"/>
            </a:xfrm>
            <a:prstGeom prst="rect">
              <a:avLst/>
            </a:prstGeom>
          </p:spPr>
        </p:pic>
        <p:grpSp>
          <p:nvGrpSpPr>
            <p:cNvPr id="84" name="群組 83">
              <a:extLst>
                <a:ext uri="{FF2B5EF4-FFF2-40B4-BE49-F238E27FC236}">
                  <a16:creationId xmlns:a16="http://schemas.microsoft.com/office/drawing/2014/main" id="{415B5757-EF7D-426C-848D-5ED96D2533B7}"/>
                </a:ext>
              </a:extLst>
            </p:cNvPr>
            <p:cNvGrpSpPr/>
            <p:nvPr/>
          </p:nvGrpSpPr>
          <p:grpSpPr>
            <a:xfrm>
              <a:off x="307193" y="2231248"/>
              <a:ext cx="1712116" cy="706488"/>
              <a:chOff x="265569" y="2540293"/>
              <a:chExt cx="1712116" cy="706488"/>
            </a:xfrm>
          </p:grpSpPr>
          <p:sp>
            <p:nvSpPr>
              <p:cNvPr id="86" name="文字方塊 85">
                <a:extLst>
                  <a:ext uri="{FF2B5EF4-FFF2-40B4-BE49-F238E27FC236}">
                    <a16:creationId xmlns:a16="http://schemas.microsoft.com/office/drawing/2014/main" id="{244A0D1A-6384-4A65-A18B-4F85C65868B4}"/>
                  </a:ext>
                </a:extLst>
              </p:cNvPr>
              <p:cNvSpPr txBox="1"/>
              <p:nvPr/>
            </p:nvSpPr>
            <p:spPr>
              <a:xfrm>
                <a:off x="265569" y="2540293"/>
                <a:ext cx="1712116" cy="706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嵌入溫度點</a:t>
                </a:r>
                <a:endParaRPr kumimoji="0" lang="en-US" altLang="zh-TW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數位溫度感測器</a:t>
                </a:r>
              </a:p>
            </p:txBody>
          </p:sp>
          <p:cxnSp>
            <p:nvCxnSpPr>
              <p:cNvPr id="87" name="直線接點 86">
                <a:extLst>
                  <a:ext uri="{FF2B5EF4-FFF2-40B4-BE49-F238E27FC236}">
                    <a16:creationId xmlns:a16="http://schemas.microsoft.com/office/drawing/2014/main" id="{E276BC6C-96F3-400B-BA50-4019E51AC8E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9785" y="3167756"/>
                <a:ext cx="1417722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ED7D31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</p:cxnSp>
        </p:grpSp>
        <p:pic>
          <p:nvPicPr>
            <p:cNvPr id="85" name="圖片 84">
              <a:extLst>
                <a:ext uri="{FF2B5EF4-FFF2-40B4-BE49-F238E27FC236}">
                  <a16:creationId xmlns:a16="http://schemas.microsoft.com/office/drawing/2014/main" id="{122B6E19-829E-40CE-944F-3653C3DB8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575470">
              <a:off x="2880959" y="2830855"/>
              <a:ext cx="355074" cy="355074"/>
            </a:xfrm>
            <a:prstGeom prst="rect">
              <a:avLst/>
            </a:prstGeom>
          </p:spPr>
        </p:pic>
      </p:grpSp>
      <p:pic>
        <p:nvPicPr>
          <p:cNvPr id="34" name="圖片 33">
            <a:extLst>
              <a:ext uri="{FF2B5EF4-FFF2-40B4-BE49-F238E27FC236}">
                <a16:creationId xmlns:a16="http://schemas.microsoft.com/office/drawing/2014/main" id="{59D504EC-F9BF-40D4-9253-48398DE3E8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0927">
            <a:off x="6503695" y="2071773"/>
            <a:ext cx="589158" cy="737235"/>
          </a:xfrm>
          <a:prstGeom prst="rect">
            <a:avLst/>
          </a:prstGeom>
        </p:spPr>
      </p:pic>
      <p:sp>
        <p:nvSpPr>
          <p:cNvPr id="3" name="投影片編號版面配置區 13">
            <a:extLst>
              <a:ext uri="{FF2B5EF4-FFF2-40B4-BE49-F238E27FC236}">
                <a16:creationId xmlns:a16="http://schemas.microsoft.com/office/drawing/2014/main" id="{6294CFDE-8983-4C3E-B8A8-4285A5A9D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07B1-072B-4AA8-9FEF-7C044C456647}" type="slidenum">
              <a:rPr lang="zh-TW" altLang="en-US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fld>
            <a:endParaRPr lang="zh-TW" altLang="en-US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7F25A0F-8526-4393-A15B-07763A3CCB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0927">
            <a:off x="7352469" y="759144"/>
            <a:ext cx="1088619" cy="1466373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E372D045-FF10-425D-B6E0-0D1916C6560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0927">
            <a:off x="7220341" y="960878"/>
            <a:ext cx="1056375" cy="1266825"/>
          </a:xfrm>
          <a:prstGeom prst="rect">
            <a:avLst/>
          </a:prstGeom>
        </p:spPr>
      </p:pic>
      <p:pic>
        <p:nvPicPr>
          <p:cNvPr id="29" name="圖片 28">
            <a:extLst>
              <a:ext uri="{FF2B5EF4-FFF2-40B4-BE49-F238E27FC236}">
                <a16:creationId xmlns:a16="http://schemas.microsoft.com/office/drawing/2014/main" id="{8249D7D7-BD70-4138-A094-D5DC5E8D55E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0927">
            <a:off x="6911460" y="1610312"/>
            <a:ext cx="948513" cy="701309"/>
          </a:xfrm>
          <a:prstGeom prst="rect">
            <a:avLst/>
          </a:prstGeom>
        </p:spPr>
      </p:pic>
      <p:pic>
        <p:nvPicPr>
          <p:cNvPr id="31" name="圖片 30">
            <a:extLst>
              <a:ext uri="{FF2B5EF4-FFF2-40B4-BE49-F238E27FC236}">
                <a16:creationId xmlns:a16="http://schemas.microsoft.com/office/drawing/2014/main" id="{2B4674C0-5329-4791-AF26-62AFE36A52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0927">
            <a:off x="6849132" y="1801126"/>
            <a:ext cx="754608" cy="573008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13432D51-5CA7-4723-BF12-0F8891D3734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0927">
            <a:off x="6777527" y="2068210"/>
            <a:ext cx="522541" cy="442662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F07E70CC-924D-42D4-A353-8780A4FFBC2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0927">
            <a:off x="6523695" y="2110301"/>
            <a:ext cx="637072" cy="620038"/>
          </a:xfrm>
          <a:prstGeom prst="rect">
            <a:avLst/>
          </a:prstGeom>
        </p:spPr>
      </p:pic>
      <p:sp>
        <p:nvSpPr>
          <p:cNvPr id="50" name="文字方塊 49">
            <a:extLst>
              <a:ext uri="{FF2B5EF4-FFF2-40B4-BE49-F238E27FC236}">
                <a16:creationId xmlns:a16="http://schemas.microsoft.com/office/drawing/2014/main" id="{9263D856-FD8B-4974-8B65-4DCE7D31A2BF}"/>
              </a:ext>
            </a:extLst>
          </p:cNvPr>
          <p:cNvSpPr txBox="1"/>
          <p:nvPr/>
        </p:nvSpPr>
        <p:spPr>
          <a:xfrm>
            <a:off x="3949328" y="3809315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試棒</a:t>
            </a:r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67491030-CE84-4A11-921F-3814CD2A59C7}"/>
              </a:ext>
            </a:extLst>
          </p:cNvPr>
          <p:cNvSpPr txBox="1"/>
          <p:nvPr/>
        </p:nvSpPr>
        <p:spPr>
          <a:xfrm>
            <a:off x="4247069" y="3223222"/>
            <a:ext cx="646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底板</a:t>
            </a:r>
            <a:endParaRPr lang="zh-TW" altLang="en-US" b="1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D610C9AA-E5A7-4C28-9B98-E9E10D2C7A13}"/>
              </a:ext>
            </a:extLst>
          </p:cNvPr>
          <p:cNvSpPr txBox="1"/>
          <p:nvPr/>
        </p:nvSpPr>
        <p:spPr>
          <a:xfrm>
            <a:off x="5831661" y="4298109"/>
            <a:ext cx="646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外殼</a:t>
            </a:r>
          </a:p>
        </p:txBody>
      </p: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9E597519-C423-4F45-A4C4-A754B8A1EFB4}"/>
              </a:ext>
            </a:extLst>
          </p:cNvPr>
          <p:cNvSpPr txBox="1"/>
          <p:nvPr/>
        </p:nvSpPr>
        <p:spPr>
          <a:xfrm>
            <a:off x="5022587" y="2479193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電路板</a:t>
            </a:r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E3CBFE1D-5095-4257-82D9-63F6A3D70CAD}"/>
              </a:ext>
            </a:extLst>
          </p:cNvPr>
          <p:cNvSpPr txBox="1"/>
          <p:nvPr/>
        </p:nvSpPr>
        <p:spPr>
          <a:xfrm>
            <a:off x="6348244" y="3647917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定位套</a:t>
            </a:r>
            <a:endParaRPr lang="en-US" altLang="zh-TW" sz="1400" b="1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5" name="文字方塊 54">
            <a:extLst>
              <a:ext uri="{FF2B5EF4-FFF2-40B4-BE49-F238E27FC236}">
                <a16:creationId xmlns:a16="http://schemas.microsoft.com/office/drawing/2014/main" id="{D60F712B-144E-4362-AE63-0685E0639EA5}"/>
              </a:ext>
            </a:extLst>
          </p:cNvPr>
          <p:cNvSpPr txBox="1"/>
          <p:nvPr/>
        </p:nvSpPr>
        <p:spPr>
          <a:xfrm>
            <a:off x="5998050" y="1835700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電池</a:t>
            </a:r>
            <a:endParaRPr lang="zh-TW" altLang="en-US" b="1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8" name="文字方塊 57">
            <a:extLst>
              <a:ext uri="{FF2B5EF4-FFF2-40B4-BE49-F238E27FC236}">
                <a16:creationId xmlns:a16="http://schemas.microsoft.com/office/drawing/2014/main" id="{ABAA9581-4AD4-4AFE-90BB-167F8FE59C65}"/>
              </a:ext>
            </a:extLst>
          </p:cNvPr>
          <p:cNvSpPr txBox="1"/>
          <p:nvPr/>
        </p:nvSpPr>
        <p:spPr>
          <a:xfrm>
            <a:off x="8451317" y="1453602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長拉栓</a:t>
            </a:r>
          </a:p>
        </p:txBody>
      </p:sp>
      <p:sp>
        <p:nvSpPr>
          <p:cNvPr id="79" name="文字方塊 78">
            <a:extLst>
              <a:ext uri="{FF2B5EF4-FFF2-40B4-BE49-F238E27FC236}">
                <a16:creationId xmlns:a16="http://schemas.microsoft.com/office/drawing/2014/main" id="{75FA650F-FA50-4208-94C3-BD08AE473763}"/>
              </a:ext>
            </a:extLst>
          </p:cNvPr>
          <p:cNvSpPr txBox="1"/>
          <p:nvPr/>
        </p:nvSpPr>
        <p:spPr>
          <a:xfrm>
            <a:off x="7506725" y="2651532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上蓋</a:t>
            </a:r>
          </a:p>
        </p:txBody>
      </p:sp>
      <p:cxnSp>
        <p:nvCxnSpPr>
          <p:cNvPr id="117" name="直線接點 116">
            <a:extLst>
              <a:ext uri="{FF2B5EF4-FFF2-40B4-BE49-F238E27FC236}">
                <a16:creationId xmlns:a16="http://schemas.microsoft.com/office/drawing/2014/main" id="{62BB67CD-3A64-47C8-8075-23C74FDA05F0}"/>
              </a:ext>
            </a:extLst>
          </p:cNvPr>
          <p:cNvCxnSpPr>
            <a:cxnSpLocks/>
          </p:cNvCxnSpPr>
          <p:nvPr/>
        </p:nvCxnSpPr>
        <p:spPr>
          <a:xfrm flipV="1">
            <a:off x="8517296" y="1009971"/>
            <a:ext cx="0" cy="701503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接點 118">
            <a:extLst>
              <a:ext uri="{FF2B5EF4-FFF2-40B4-BE49-F238E27FC236}">
                <a16:creationId xmlns:a16="http://schemas.microsoft.com/office/drawing/2014/main" id="{2C9C7CFF-AB1A-4DB8-8494-CF6B32C926B2}"/>
              </a:ext>
            </a:extLst>
          </p:cNvPr>
          <p:cNvCxnSpPr>
            <a:cxnSpLocks/>
          </p:cNvCxnSpPr>
          <p:nvPr/>
        </p:nvCxnSpPr>
        <p:spPr>
          <a:xfrm flipV="1">
            <a:off x="7957865" y="1656195"/>
            <a:ext cx="0" cy="701503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文字方塊 119">
            <a:extLst>
              <a:ext uri="{FF2B5EF4-FFF2-40B4-BE49-F238E27FC236}">
                <a16:creationId xmlns:a16="http://schemas.microsoft.com/office/drawing/2014/main" id="{0DF37ABB-18BB-4583-9679-2895CD7C1B16}"/>
              </a:ext>
            </a:extLst>
          </p:cNvPr>
          <p:cNvSpPr txBox="1"/>
          <p:nvPr/>
        </p:nvSpPr>
        <p:spPr>
          <a:xfrm>
            <a:off x="7957865" y="2053863"/>
            <a:ext cx="9711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BT40</a:t>
            </a:r>
            <a:r>
              <a:rPr lang="zh-TW" altLang="en-US" sz="14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刀把</a:t>
            </a:r>
            <a:endParaRPr lang="en-US" altLang="zh-TW" sz="1400" b="1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28" name="直線接點 127">
            <a:extLst>
              <a:ext uri="{FF2B5EF4-FFF2-40B4-BE49-F238E27FC236}">
                <a16:creationId xmlns:a16="http://schemas.microsoft.com/office/drawing/2014/main" id="{99FB9F92-9B6E-474C-A40A-C44966DE9B17}"/>
              </a:ext>
            </a:extLst>
          </p:cNvPr>
          <p:cNvCxnSpPr>
            <a:cxnSpLocks/>
          </p:cNvCxnSpPr>
          <p:nvPr/>
        </p:nvCxnSpPr>
        <p:spPr>
          <a:xfrm flipV="1">
            <a:off x="5742682" y="2488378"/>
            <a:ext cx="0" cy="701503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圖片 10">
            <a:extLst>
              <a:ext uri="{FF2B5EF4-FFF2-40B4-BE49-F238E27FC236}">
                <a16:creationId xmlns:a16="http://schemas.microsoft.com/office/drawing/2014/main" id="{D9642DC9-87D1-4412-B355-A4EA19CEA76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0927">
            <a:off x="6612591" y="1729920"/>
            <a:ext cx="1049548" cy="959690"/>
          </a:xfrm>
          <a:prstGeom prst="rect">
            <a:avLst/>
          </a:prstGeom>
        </p:spPr>
      </p:pic>
      <p:pic>
        <p:nvPicPr>
          <p:cNvPr id="27" name="圖片 26">
            <a:extLst>
              <a:ext uri="{FF2B5EF4-FFF2-40B4-BE49-F238E27FC236}">
                <a16:creationId xmlns:a16="http://schemas.microsoft.com/office/drawing/2014/main" id="{65C35455-54AF-41E1-B998-9111E8FB02A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0927">
            <a:off x="6425381" y="1593314"/>
            <a:ext cx="1304436" cy="1298194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2CFAE517-5261-4EA2-B045-84B08DA2749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0927">
            <a:off x="6281533" y="2186920"/>
            <a:ext cx="975581" cy="692543"/>
          </a:xfrm>
          <a:prstGeom prst="rect">
            <a:avLst/>
          </a:prstGeom>
        </p:spPr>
      </p:pic>
      <p:pic>
        <p:nvPicPr>
          <p:cNvPr id="42" name="圖片 41">
            <a:extLst>
              <a:ext uri="{FF2B5EF4-FFF2-40B4-BE49-F238E27FC236}">
                <a16:creationId xmlns:a16="http://schemas.microsoft.com/office/drawing/2014/main" id="{E3C41432-8278-4CF8-893F-F0E8AC2D58F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20927">
            <a:off x="6338267" y="2346498"/>
            <a:ext cx="608340" cy="632919"/>
          </a:xfrm>
          <a:prstGeom prst="rect">
            <a:avLst/>
          </a:prstGeom>
        </p:spPr>
      </p:pic>
      <p:cxnSp>
        <p:nvCxnSpPr>
          <p:cNvPr id="130" name="直線接點 129">
            <a:extLst>
              <a:ext uri="{FF2B5EF4-FFF2-40B4-BE49-F238E27FC236}">
                <a16:creationId xmlns:a16="http://schemas.microsoft.com/office/drawing/2014/main" id="{78B79DE2-132D-48E6-AAE1-CC0EF1D9ECB0}"/>
              </a:ext>
            </a:extLst>
          </p:cNvPr>
          <p:cNvCxnSpPr>
            <a:cxnSpLocks/>
          </p:cNvCxnSpPr>
          <p:nvPr/>
        </p:nvCxnSpPr>
        <p:spPr>
          <a:xfrm flipV="1">
            <a:off x="4785165" y="3223222"/>
            <a:ext cx="0" cy="701503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接點 130">
            <a:extLst>
              <a:ext uri="{FF2B5EF4-FFF2-40B4-BE49-F238E27FC236}">
                <a16:creationId xmlns:a16="http://schemas.microsoft.com/office/drawing/2014/main" id="{9CD84B44-0504-4B1F-BB98-2C753ECA2A68}"/>
              </a:ext>
            </a:extLst>
          </p:cNvPr>
          <p:cNvCxnSpPr>
            <a:cxnSpLocks/>
          </p:cNvCxnSpPr>
          <p:nvPr/>
        </p:nvCxnSpPr>
        <p:spPr>
          <a:xfrm flipV="1">
            <a:off x="4460543" y="3855810"/>
            <a:ext cx="0" cy="677053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接點 124">
            <a:extLst>
              <a:ext uri="{FF2B5EF4-FFF2-40B4-BE49-F238E27FC236}">
                <a16:creationId xmlns:a16="http://schemas.microsoft.com/office/drawing/2014/main" id="{F0078583-8C14-4E8A-A3D5-C2B65601A1C3}"/>
              </a:ext>
            </a:extLst>
          </p:cNvPr>
          <p:cNvCxnSpPr>
            <a:cxnSpLocks/>
          </p:cNvCxnSpPr>
          <p:nvPr/>
        </p:nvCxnSpPr>
        <p:spPr>
          <a:xfrm flipV="1">
            <a:off x="6528038" y="1817277"/>
            <a:ext cx="0" cy="701503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0" name="群組 179">
            <a:extLst>
              <a:ext uri="{FF2B5EF4-FFF2-40B4-BE49-F238E27FC236}">
                <a16:creationId xmlns:a16="http://schemas.microsoft.com/office/drawing/2014/main" id="{FCE0BE7B-3059-4CFA-AB13-A80A52E39019}"/>
              </a:ext>
            </a:extLst>
          </p:cNvPr>
          <p:cNvGrpSpPr/>
          <p:nvPr/>
        </p:nvGrpSpPr>
        <p:grpSpPr>
          <a:xfrm>
            <a:off x="5439553" y="4833020"/>
            <a:ext cx="3704447" cy="1878717"/>
            <a:chOff x="5439553" y="4833020"/>
            <a:chExt cx="3704447" cy="18787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0" name="文字方塊 159">
                  <a:extLst>
                    <a:ext uri="{FF2B5EF4-FFF2-40B4-BE49-F238E27FC236}">
                      <a16:creationId xmlns:a16="http://schemas.microsoft.com/office/drawing/2014/main" id="{0918D68F-4FC0-4F23-A954-069C5171CE9C}"/>
                    </a:ext>
                  </a:extLst>
                </p:cNvPr>
                <p:cNvSpPr txBox="1"/>
                <p:nvPr/>
              </p:nvSpPr>
              <p:spPr>
                <a:xfrm>
                  <a:off x="5469809" y="4833020"/>
                  <a:ext cx="2193336" cy="9117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Wingdings" panose="05000000000000000000" pitchFamily="2" charset="2"/>
                    <a:buChar char="u"/>
                  </a:pPr>
                  <a:r>
                    <a:rPr lang="zh-TW" altLang="en-US" sz="2000" b="1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位移轉換原理：</a:t>
                  </a:r>
                  <a:endParaRPr lang="en-US" altLang="zh-TW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b="1" i="1" smtClean="0">
                                <a:latin typeface="Cambria Math" panose="02040503050406030204" pitchFamily="18" charset="0"/>
                              </a:rPr>
                              <m:t>𝜹</m:t>
                            </m:r>
                          </m:e>
                          <m:sub>
                            <m:r>
                              <a:rPr lang="en-US" altLang="zh-TW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sub>
                        </m:sSub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TW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zh-TW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𝑭</m:t>
                            </m:r>
                          </m:num>
                          <m:den>
                            <m:r>
                              <a:rPr lang="en-US" altLang="zh-TW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den>
                        </m:f>
                      </m:oMath>
                    </m:oMathPara>
                  </a14:m>
                  <a:endParaRPr lang="zh-TW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mc:Choice>
          <mc:Fallback xmlns="">
            <p:sp>
              <p:nvSpPr>
                <p:cNvPr id="160" name="文字方塊 159">
                  <a:extLst>
                    <a:ext uri="{FF2B5EF4-FFF2-40B4-BE49-F238E27FC236}">
                      <a16:creationId xmlns:a16="http://schemas.microsoft.com/office/drawing/2014/main" id="{0918D68F-4FC0-4F23-A954-069C5171CE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9809" y="4833020"/>
                  <a:ext cx="2193336" cy="911788"/>
                </a:xfrm>
                <a:prstGeom prst="rect">
                  <a:avLst/>
                </a:prstGeom>
                <a:blipFill>
                  <a:blip r:embed="rId17"/>
                  <a:stretch>
                    <a:fillRect l="-2500" t="-4027" r="-555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8" name="文字方塊 157">
                  <a:extLst>
                    <a:ext uri="{FF2B5EF4-FFF2-40B4-BE49-F238E27FC236}">
                      <a16:creationId xmlns:a16="http://schemas.microsoft.com/office/drawing/2014/main" id="{952373BB-0B2D-4086-8AAF-F79BCAE6689B}"/>
                    </a:ext>
                  </a:extLst>
                </p:cNvPr>
                <p:cNvSpPr txBox="1"/>
                <p:nvPr/>
              </p:nvSpPr>
              <p:spPr>
                <a:xfrm>
                  <a:off x="5439553" y="5880740"/>
                  <a:ext cx="3704447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TW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TW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𝑭</m:t>
                      </m:r>
                    </m:oMath>
                  </a14:m>
                  <a:r>
                    <a:rPr lang="en-US" altLang="zh-TW" sz="1600" b="1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:</a:t>
                  </a:r>
                  <a:r>
                    <a:rPr lang="zh-TW" altLang="en-US" sz="1600" b="1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主軸熱伸長由錐度接觸面與刀把產生的作用力</a:t>
                  </a:r>
                  <a:r>
                    <a:rPr lang="en-US" altLang="zh-TW" sz="1600" b="1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(N)</a:t>
                  </a:r>
                </a:p>
                <a:p>
                  <a14:m>
                    <m:oMath xmlns:m="http://schemas.openxmlformats.org/officeDocument/2006/math">
                      <m:r>
                        <a:rPr lang="en-US" altLang="zh-TW" sz="1600" b="1" i="1" smtClean="0">
                          <a:latin typeface="Cambria Math" panose="02040503050406030204" pitchFamily="18" charset="0"/>
                        </a:rPr>
                        <m:t>𝒌</m:t>
                      </m:r>
                    </m:oMath>
                  </a14:m>
                  <a:r>
                    <a:rPr lang="en-US" altLang="zh-TW" sz="1600" b="1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:</a:t>
                  </a:r>
                  <a:r>
                    <a:rPr lang="zh-TW" altLang="en-US" sz="1600" b="1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應變感測元件剛性係數</a:t>
                  </a:r>
                  <a:r>
                    <a:rPr lang="en-US" altLang="zh-TW" sz="1600" b="1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(N/mm)</a:t>
                  </a:r>
                  <a:endParaRPr lang="zh-TW" altLang="en-US" sz="16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mc:Choice>
          <mc:Fallback xmlns="">
            <p:sp>
              <p:nvSpPr>
                <p:cNvPr id="158" name="文字方塊 157">
                  <a:extLst>
                    <a:ext uri="{FF2B5EF4-FFF2-40B4-BE49-F238E27FC236}">
                      <a16:creationId xmlns:a16="http://schemas.microsoft.com/office/drawing/2014/main" id="{952373BB-0B2D-4086-8AAF-F79BCAE668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9553" y="5880740"/>
                  <a:ext cx="3704447" cy="830997"/>
                </a:xfrm>
                <a:prstGeom prst="rect">
                  <a:avLst/>
                </a:prstGeom>
                <a:blipFill>
                  <a:blip r:embed="rId18"/>
                  <a:stretch>
                    <a:fillRect l="-822" t="-2206" b="-882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6" name="矩形: 圓角 155">
            <a:extLst>
              <a:ext uri="{FF2B5EF4-FFF2-40B4-BE49-F238E27FC236}">
                <a16:creationId xmlns:a16="http://schemas.microsoft.com/office/drawing/2014/main" id="{8A46E4C1-D33F-4EF2-8AFA-6BEB7ABB85DD}"/>
              </a:ext>
            </a:extLst>
          </p:cNvPr>
          <p:cNvSpPr/>
          <p:nvPr/>
        </p:nvSpPr>
        <p:spPr>
          <a:xfrm>
            <a:off x="145716" y="4982043"/>
            <a:ext cx="525774" cy="172194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5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>
                <a:solidFill>
                  <a:srgbClr val="FF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量測原理</a:t>
            </a:r>
            <a:endParaRPr lang="zh-TW" altLang="en-US" sz="2400" b="1" dirty="0">
              <a:solidFill>
                <a:srgbClr val="FF5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8" name="矩形: 圓角 177">
            <a:extLst>
              <a:ext uri="{FF2B5EF4-FFF2-40B4-BE49-F238E27FC236}">
                <a16:creationId xmlns:a16="http://schemas.microsoft.com/office/drawing/2014/main" id="{C8578119-D104-4A71-90CA-6B1457F3FDC9}"/>
              </a:ext>
            </a:extLst>
          </p:cNvPr>
          <p:cNvSpPr/>
          <p:nvPr/>
        </p:nvSpPr>
        <p:spPr>
          <a:xfrm>
            <a:off x="144698" y="1439539"/>
            <a:ext cx="560952" cy="2659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5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>
                <a:solidFill>
                  <a:srgbClr val="FF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熱</a:t>
            </a:r>
            <a:endParaRPr lang="en-US" altLang="zh-TW" sz="2400" b="1" dirty="0">
              <a:solidFill>
                <a:srgbClr val="FF5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solidFill>
                  <a:srgbClr val="FF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溫</a:t>
            </a:r>
            <a:endParaRPr lang="en-US" altLang="zh-TW" sz="2400" b="1" dirty="0">
              <a:solidFill>
                <a:srgbClr val="FF5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solidFill>
                  <a:srgbClr val="FF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升</a:t>
            </a:r>
            <a:endParaRPr lang="en-US" altLang="zh-TW" sz="2400" b="1" dirty="0">
              <a:solidFill>
                <a:srgbClr val="FF5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solidFill>
                  <a:srgbClr val="FF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量</a:t>
            </a:r>
            <a:endParaRPr lang="en-US" altLang="zh-TW" sz="2400" b="1" dirty="0">
              <a:solidFill>
                <a:srgbClr val="FF5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solidFill>
                  <a:srgbClr val="FF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</a:t>
            </a:r>
            <a:endParaRPr lang="en-US" altLang="zh-TW" sz="2400" b="1" dirty="0">
              <a:solidFill>
                <a:srgbClr val="FF5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solidFill>
                  <a:srgbClr val="FF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刀</a:t>
            </a:r>
            <a:endParaRPr lang="en-US" altLang="zh-TW" sz="2400" b="1" dirty="0">
              <a:solidFill>
                <a:srgbClr val="FF5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solidFill>
                  <a:srgbClr val="FF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把</a:t>
            </a:r>
          </a:p>
        </p:txBody>
      </p:sp>
      <p:pic>
        <p:nvPicPr>
          <p:cNvPr id="46" name="圖片 45">
            <a:extLst>
              <a:ext uri="{FF2B5EF4-FFF2-40B4-BE49-F238E27FC236}">
                <a16:creationId xmlns:a16="http://schemas.microsoft.com/office/drawing/2014/main" id="{F0F586E1-1896-407A-818E-82DF3E69EAC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653" b="98367" l="9639" r="89960">
                        <a14:foregroundMark x1="52610" y1="9796" x2="52610" y2="9796"/>
                        <a14:foregroundMark x1="50201" y1="3469" x2="50201" y2="3469"/>
                        <a14:foregroundMark x1="51004" y1="95102" x2="51004" y2="95102"/>
                        <a14:foregroundMark x1="51004" y1="98571" x2="51004" y2="98571"/>
                        <a14:foregroundMark x1="49799" y1="2653" x2="49799" y2="26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881212">
            <a:off x="6814510" y="487956"/>
            <a:ext cx="1384224" cy="2741598"/>
          </a:xfrm>
          <a:prstGeom prst="rect">
            <a:avLst/>
          </a:prstGeom>
        </p:spPr>
      </p:pic>
      <p:grpSp>
        <p:nvGrpSpPr>
          <p:cNvPr id="199" name="群組 198">
            <a:extLst>
              <a:ext uri="{FF2B5EF4-FFF2-40B4-BE49-F238E27FC236}">
                <a16:creationId xmlns:a16="http://schemas.microsoft.com/office/drawing/2014/main" id="{C0DDA679-98B1-49E6-9A61-1BAEB26FEB67}"/>
              </a:ext>
            </a:extLst>
          </p:cNvPr>
          <p:cNvGrpSpPr/>
          <p:nvPr/>
        </p:nvGrpSpPr>
        <p:grpSpPr>
          <a:xfrm>
            <a:off x="5429668" y="4833036"/>
            <a:ext cx="3704447" cy="1878717"/>
            <a:chOff x="5439553" y="4833020"/>
            <a:chExt cx="3704447" cy="18787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文字方塊 199">
                  <a:extLst>
                    <a:ext uri="{FF2B5EF4-FFF2-40B4-BE49-F238E27FC236}">
                      <a16:creationId xmlns:a16="http://schemas.microsoft.com/office/drawing/2014/main" id="{57C41C22-6E53-499E-BE65-0BBA4F3EE31C}"/>
                    </a:ext>
                  </a:extLst>
                </p:cNvPr>
                <p:cNvSpPr txBox="1"/>
                <p:nvPr/>
              </p:nvSpPr>
              <p:spPr>
                <a:xfrm>
                  <a:off x="5469808" y="4833020"/>
                  <a:ext cx="2715403" cy="10282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Wingdings" panose="05000000000000000000" pitchFamily="2" charset="2"/>
                    <a:buChar char="u"/>
                  </a:pPr>
                  <a:r>
                    <a:rPr lang="zh-TW" altLang="en-US" sz="2000" b="1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主軸熱伸長公式：</a:t>
                  </a:r>
                  <a:endParaRPr lang="en-US" altLang="zh-TW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𝜟</m:t>
                        </m:r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𝑳</m:t>
                        </m:r>
                        <m:d>
                          <m:dPr>
                            <m:ctrlPr>
                              <a:rPr lang="zh-TW" altLang="zh-TW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d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lang="zh-TW" altLang="zh-TW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TW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altLang="zh-TW" b="1" i="1">
                                <a:latin typeface="Cambria Math" panose="02040503050406030204" pitchFamily="18" charset="0"/>
                              </a:rPr>
                              <m:t>𝑳</m:t>
                            </m:r>
                          </m:sup>
                          <m:e>
                            <m:r>
                              <a:rPr lang="en-US" altLang="zh-TW" b="1" i="1">
                                <a:latin typeface="Cambria Math" panose="02040503050406030204" pitchFamily="18" charset="0"/>
                              </a:rPr>
                              <m:t>𝛂</m:t>
                            </m:r>
                            <m:r>
                              <a:rPr lang="zh-TW" altLang="zh-TW" b="1" i="1">
                                <a:latin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US" altLang="zh-TW" b="1" i="1">
                                <a:latin typeface="Cambria Math" panose="02040503050406030204" pitchFamily="18" charset="0"/>
                              </a:rPr>
                              <m:t>𝛉</m:t>
                            </m:r>
                            <m:d>
                              <m:dPr>
                                <m:ctrlPr>
                                  <a:rPr lang="zh-TW" altLang="zh-TW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altLang="zh-TW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TW" b="1" i="1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</m:d>
                          </m:e>
                        </m:nary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𝒅𝒙</m:t>
                        </m:r>
                      </m:oMath>
                    </m:oMathPara>
                  </a14:m>
                  <a:endParaRPr lang="zh-TW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mc:Choice>
          <mc:Fallback xmlns="">
            <p:sp>
              <p:nvSpPr>
                <p:cNvPr id="200" name="文字方塊 199">
                  <a:extLst>
                    <a:ext uri="{FF2B5EF4-FFF2-40B4-BE49-F238E27FC236}">
                      <a16:creationId xmlns:a16="http://schemas.microsoft.com/office/drawing/2014/main" id="{57C41C22-6E53-499E-BE65-0BBA4F3EE3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9808" y="4833020"/>
                  <a:ext cx="2715403" cy="1028295"/>
                </a:xfrm>
                <a:prstGeom prst="rect">
                  <a:avLst/>
                </a:prstGeom>
                <a:blipFill>
                  <a:blip r:embed="rId21"/>
                  <a:stretch>
                    <a:fillRect l="-2022" t="-355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文字方塊 200">
                  <a:extLst>
                    <a:ext uri="{FF2B5EF4-FFF2-40B4-BE49-F238E27FC236}">
                      <a16:creationId xmlns:a16="http://schemas.microsoft.com/office/drawing/2014/main" id="{448C06F6-6994-40BA-8C0F-5FD6B40EF94A}"/>
                    </a:ext>
                  </a:extLst>
                </p:cNvPr>
                <p:cNvSpPr txBox="1"/>
                <p:nvPr/>
              </p:nvSpPr>
              <p:spPr>
                <a:xfrm>
                  <a:off x="5439553" y="5880740"/>
                  <a:ext cx="3704447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TW" sz="1600" b="1" i="1">
                          <a:latin typeface="Cambria Math" panose="02040503050406030204" pitchFamily="18" charset="0"/>
                        </a:rPr>
                        <m:t>𝜟</m:t>
                      </m:r>
                      <m:r>
                        <a:rPr lang="en-US" altLang="zh-TW" sz="1600" b="1" i="1">
                          <a:latin typeface="Cambria Math" panose="02040503050406030204" pitchFamily="18" charset="0"/>
                        </a:rPr>
                        <m:t>𝑳</m:t>
                      </m:r>
                      <m:d>
                        <m:dPr>
                          <m:ctrlPr>
                            <a:rPr lang="zh-TW" altLang="zh-TW" sz="1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6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</m:oMath>
                  </a14:m>
                  <a:r>
                    <a:rPr lang="en-US" altLang="zh-TW" sz="1600" b="1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:</a:t>
                  </a:r>
                  <a:r>
                    <a:rPr lang="zh-TW" altLang="en-US" sz="1600" b="1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主軸在時間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zh-TW" altLang="zh-TW" sz="1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6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</m:oMath>
                  </a14:m>
                  <a:r>
                    <a:rPr lang="zh-TW" altLang="en-US" sz="1600" b="1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下的總長度變化</a:t>
                  </a:r>
                  <a:endParaRPr lang="en-US" altLang="zh-TW" sz="16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altLang="zh-TW" sz="1600" b="1" i="1">
                          <a:latin typeface="Cambria Math" panose="02040503050406030204" pitchFamily="18" charset="0"/>
                        </a:rPr>
                        <m:t>𝛂</m:t>
                      </m:r>
                    </m:oMath>
                  </a14:m>
                  <a:r>
                    <a:rPr lang="en-US" altLang="zh-TW" sz="1600" b="1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:</a:t>
                  </a:r>
                  <a:r>
                    <a:rPr lang="zh-TW" altLang="en-US" sz="1600" b="1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線性</a:t>
                  </a:r>
                  <a:r>
                    <a:rPr lang="zh-TW" altLang="en-US" sz="1600" b="1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熱膨脹係數</a:t>
                  </a:r>
                  <a:endParaRPr lang="en-US" altLang="zh-TW" sz="1600" b="1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14:m>
                    <m:oMath xmlns:m="http://schemas.openxmlformats.org/officeDocument/2006/math">
                      <m:r>
                        <a:rPr lang="zh-TW" altLang="zh-TW" sz="1600" b="1" i="1" smtClean="0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altLang="zh-TW" sz="1600" b="1" i="1">
                          <a:latin typeface="Cambria Math" panose="02040503050406030204" pitchFamily="18" charset="0"/>
                        </a:rPr>
                        <m:t>𝛉</m:t>
                      </m:r>
                      <m:d>
                        <m:dPr>
                          <m:ctrlPr>
                            <a:rPr lang="zh-TW" altLang="zh-TW" sz="1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6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zh-TW" sz="16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6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</m:oMath>
                  </a14:m>
                  <a:r>
                    <a:rPr lang="en-US" altLang="zh-TW" sz="1600" b="1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:</a:t>
                  </a:r>
                  <a:r>
                    <a:rPr lang="zh-TW" altLang="en-US" sz="1600" b="1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在位置𝑥和時間𝑡的溫度變化量</a:t>
                  </a:r>
                  <a:endParaRPr lang="zh-TW" altLang="en-US" sz="16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mc:Choice>
          <mc:Fallback xmlns="">
            <p:sp>
              <p:nvSpPr>
                <p:cNvPr id="201" name="文字方塊 200">
                  <a:extLst>
                    <a:ext uri="{FF2B5EF4-FFF2-40B4-BE49-F238E27FC236}">
                      <a16:creationId xmlns:a16="http://schemas.microsoft.com/office/drawing/2014/main" id="{448C06F6-6994-40BA-8C0F-5FD6B40EF9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9553" y="5880740"/>
                  <a:ext cx="3704447" cy="830997"/>
                </a:xfrm>
                <a:prstGeom prst="rect">
                  <a:avLst/>
                </a:prstGeom>
                <a:blipFill>
                  <a:blip r:embed="rId22"/>
                  <a:stretch>
                    <a:fillRect t="-2206" b="-882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6" name="圖片 65">
            <a:extLst>
              <a:ext uri="{FF2B5EF4-FFF2-40B4-BE49-F238E27FC236}">
                <a16:creationId xmlns:a16="http://schemas.microsoft.com/office/drawing/2014/main" id="{2F303BB2-3E24-45E9-90AB-640B47D886F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0927">
            <a:off x="6565448" y="2058414"/>
            <a:ext cx="754608" cy="573008"/>
          </a:xfrm>
          <a:prstGeom prst="rect">
            <a:avLst/>
          </a:prstGeom>
        </p:spPr>
      </p:pic>
      <p:sp>
        <p:nvSpPr>
          <p:cNvPr id="67" name="文字方塊 66">
            <a:extLst>
              <a:ext uri="{FF2B5EF4-FFF2-40B4-BE49-F238E27FC236}">
                <a16:creationId xmlns:a16="http://schemas.microsoft.com/office/drawing/2014/main" id="{1A3BA23A-35C2-432F-97CC-28B09803F660}"/>
              </a:ext>
            </a:extLst>
          </p:cNvPr>
          <p:cNvSpPr txBox="1"/>
          <p:nvPr/>
        </p:nvSpPr>
        <p:spPr>
          <a:xfrm>
            <a:off x="5647762" y="316244"/>
            <a:ext cx="32137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熱溫升量測刀把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AD634D09-9588-4E1D-A626-A7BC62F4DAED}"/>
              </a:ext>
            </a:extLst>
          </p:cNvPr>
          <p:cNvSpPr txBox="1"/>
          <p:nvPr/>
        </p:nvSpPr>
        <p:spPr>
          <a:xfrm>
            <a:off x="6987646" y="3005677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應變感測元件</a:t>
            </a:r>
          </a:p>
        </p:txBody>
      </p:sp>
      <p:cxnSp>
        <p:nvCxnSpPr>
          <p:cNvPr id="123" name="直線接點 122">
            <a:extLst>
              <a:ext uri="{FF2B5EF4-FFF2-40B4-BE49-F238E27FC236}">
                <a16:creationId xmlns:a16="http://schemas.microsoft.com/office/drawing/2014/main" id="{68CA273A-5983-4FED-B738-2C63A0B9563D}"/>
              </a:ext>
            </a:extLst>
          </p:cNvPr>
          <p:cNvCxnSpPr>
            <a:cxnSpLocks/>
          </p:cNvCxnSpPr>
          <p:nvPr/>
        </p:nvCxnSpPr>
        <p:spPr>
          <a:xfrm flipV="1">
            <a:off x="6987646" y="2479193"/>
            <a:ext cx="0" cy="822974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接點 123">
            <a:extLst>
              <a:ext uri="{FF2B5EF4-FFF2-40B4-BE49-F238E27FC236}">
                <a16:creationId xmlns:a16="http://schemas.microsoft.com/office/drawing/2014/main" id="{5289554E-CDBA-48E1-9B2B-EC7368506D12}"/>
              </a:ext>
            </a:extLst>
          </p:cNvPr>
          <p:cNvCxnSpPr>
            <a:cxnSpLocks/>
          </p:cNvCxnSpPr>
          <p:nvPr/>
        </p:nvCxnSpPr>
        <p:spPr>
          <a:xfrm flipV="1">
            <a:off x="6322702" y="3262143"/>
            <a:ext cx="0" cy="701503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接點 128">
            <a:extLst>
              <a:ext uri="{FF2B5EF4-FFF2-40B4-BE49-F238E27FC236}">
                <a16:creationId xmlns:a16="http://schemas.microsoft.com/office/drawing/2014/main" id="{0DFD2446-F5E2-4371-808A-79D61A2353A6}"/>
              </a:ext>
            </a:extLst>
          </p:cNvPr>
          <p:cNvCxnSpPr>
            <a:cxnSpLocks/>
          </p:cNvCxnSpPr>
          <p:nvPr/>
        </p:nvCxnSpPr>
        <p:spPr>
          <a:xfrm flipV="1">
            <a:off x="5843155" y="3855810"/>
            <a:ext cx="0" cy="701503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線接點 121">
            <a:extLst>
              <a:ext uri="{FF2B5EF4-FFF2-40B4-BE49-F238E27FC236}">
                <a16:creationId xmlns:a16="http://schemas.microsoft.com/office/drawing/2014/main" id="{C2DDD8B7-A6AB-4C04-9069-0D6E77DF7744}"/>
              </a:ext>
            </a:extLst>
          </p:cNvPr>
          <p:cNvCxnSpPr>
            <a:cxnSpLocks/>
          </p:cNvCxnSpPr>
          <p:nvPr/>
        </p:nvCxnSpPr>
        <p:spPr>
          <a:xfrm flipV="1">
            <a:off x="7504917" y="2221383"/>
            <a:ext cx="0" cy="701503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1556F98D-4344-49B7-9A51-FE5629EDBF68}"/>
              </a:ext>
            </a:extLst>
          </p:cNvPr>
          <p:cNvGrpSpPr/>
          <p:nvPr/>
        </p:nvGrpSpPr>
        <p:grpSpPr>
          <a:xfrm>
            <a:off x="700065" y="4855929"/>
            <a:ext cx="4657779" cy="2039405"/>
            <a:chOff x="700065" y="4855929"/>
            <a:chExt cx="4657779" cy="2039405"/>
          </a:xfrm>
        </p:grpSpPr>
        <p:grpSp>
          <p:nvGrpSpPr>
            <p:cNvPr id="2" name="群組 1">
              <a:extLst>
                <a:ext uri="{FF2B5EF4-FFF2-40B4-BE49-F238E27FC236}">
                  <a16:creationId xmlns:a16="http://schemas.microsoft.com/office/drawing/2014/main" id="{2661CDD9-0B8B-4FAD-8542-66C1C07BF444}"/>
                </a:ext>
              </a:extLst>
            </p:cNvPr>
            <p:cNvGrpSpPr/>
            <p:nvPr/>
          </p:nvGrpSpPr>
          <p:grpSpPr>
            <a:xfrm>
              <a:off x="700065" y="4855929"/>
              <a:ext cx="4657779" cy="2039405"/>
              <a:chOff x="700065" y="4855929"/>
              <a:chExt cx="4657779" cy="2039405"/>
            </a:xfrm>
          </p:grpSpPr>
          <p:grpSp>
            <p:nvGrpSpPr>
              <p:cNvPr id="179" name="群組 178">
                <a:extLst>
                  <a:ext uri="{FF2B5EF4-FFF2-40B4-BE49-F238E27FC236}">
                    <a16:creationId xmlns:a16="http://schemas.microsoft.com/office/drawing/2014/main" id="{C3513D46-062C-46A5-B50E-89CED5DF8A3F}"/>
                  </a:ext>
                </a:extLst>
              </p:cNvPr>
              <p:cNvGrpSpPr/>
              <p:nvPr/>
            </p:nvGrpSpPr>
            <p:grpSpPr>
              <a:xfrm>
                <a:off x="700065" y="4855929"/>
                <a:ext cx="4657779" cy="2039405"/>
                <a:chOff x="700065" y="4855929"/>
                <a:chExt cx="4657779" cy="2039405"/>
              </a:xfrm>
            </p:grpSpPr>
            <p:pic>
              <p:nvPicPr>
                <p:cNvPr id="174" name="圖片 173">
                  <a:extLst>
                    <a:ext uri="{FF2B5EF4-FFF2-40B4-BE49-F238E27FC236}">
                      <a16:creationId xmlns:a16="http://schemas.microsoft.com/office/drawing/2014/main" id="{944A49A9-6FDD-46B0-B6A7-FB28F64079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0065" y="4888072"/>
                  <a:ext cx="4656097" cy="1685754"/>
                </a:xfrm>
                <a:prstGeom prst="rect">
                  <a:avLst/>
                </a:prstGeom>
              </p:spPr>
            </p:pic>
            <p:sp>
              <p:nvSpPr>
                <p:cNvPr id="164" name="箭號: 向右 163">
                  <a:extLst>
                    <a:ext uri="{FF2B5EF4-FFF2-40B4-BE49-F238E27FC236}">
                      <a16:creationId xmlns:a16="http://schemas.microsoft.com/office/drawing/2014/main" id="{765A7891-D3C7-4000-9A95-65C8017E7675}"/>
                    </a:ext>
                  </a:extLst>
                </p:cNvPr>
                <p:cNvSpPr/>
                <p:nvPr/>
              </p:nvSpPr>
              <p:spPr>
                <a:xfrm>
                  <a:off x="3921212" y="5790018"/>
                  <a:ext cx="193144" cy="98754"/>
                </a:xfrm>
                <a:prstGeom prst="rightArrow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600" b="1">
                    <a:solidFill>
                      <a:srgbClr val="0070C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65" name="文字方塊 164">
                  <a:extLst>
                    <a:ext uri="{FF2B5EF4-FFF2-40B4-BE49-F238E27FC236}">
                      <a16:creationId xmlns:a16="http://schemas.microsoft.com/office/drawing/2014/main" id="{207BEBED-1548-4737-A020-C34D9875AB08}"/>
                    </a:ext>
                  </a:extLst>
                </p:cNvPr>
                <p:cNvSpPr txBox="1"/>
                <p:nvPr/>
              </p:nvSpPr>
              <p:spPr>
                <a:xfrm>
                  <a:off x="4098538" y="5707014"/>
                  <a:ext cx="72718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sz="1200" b="1" dirty="0">
                      <a:solidFill>
                        <a:srgbClr val="00206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拉刀力</a:t>
                  </a:r>
                </a:p>
              </p:txBody>
            </p:sp>
            <p:sp>
              <p:nvSpPr>
                <p:cNvPr id="166" name="文字方塊 165">
                  <a:extLst>
                    <a:ext uri="{FF2B5EF4-FFF2-40B4-BE49-F238E27FC236}">
                      <a16:creationId xmlns:a16="http://schemas.microsoft.com/office/drawing/2014/main" id="{CC8CAB74-BBDA-4282-9615-79A6A9C2A025}"/>
                    </a:ext>
                  </a:extLst>
                </p:cNvPr>
                <p:cNvSpPr txBox="1"/>
                <p:nvPr/>
              </p:nvSpPr>
              <p:spPr>
                <a:xfrm>
                  <a:off x="2097635" y="5701597"/>
                  <a:ext cx="53698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sz="1200" b="1" dirty="0">
                      <a:solidFill>
                        <a:srgbClr val="00206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拉栓</a:t>
                  </a:r>
                </a:p>
              </p:txBody>
            </p:sp>
            <p:sp>
              <p:nvSpPr>
                <p:cNvPr id="167" name="文字方塊 166">
                  <a:extLst>
                    <a:ext uri="{FF2B5EF4-FFF2-40B4-BE49-F238E27FC236}">
                      <a16:creationId xmlns:a16="http://schemas.microsoft.com/office/drawing/2014/main" id="{BB4C9814-B116-4FB2-A76D-EE4605AEAC84}"/>
                    </a:ext>
                  </a:extLst>
                </p:cNvPr>
                <p:cNvSpPr txBox="1"/>
                <p:nvPr/>
              </p:nvSpPr>
              <p:spPr>
                <a:xfrm>
                  <a:off x="2385140" y="4973582"/>
                  <a:ext cx="79712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sz="1200" b="1" dirty="0">
                      <a:solidFill>
                        <a:srgbClr val="0070C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前軸承組</a:t>
                  </a:r>
                </a:p>
              </p:txBody>
            </p:sp>
            <p:sp>
              <p:nvSpPr>
                <p:cNvPr id="168" name="文字方塊 167">
                  <a:extLst>
                    <a:ext uri="{FF2B5EF4-FFF2-40B4-BE49-F238E27FC236}">
                      <a16:creationId xmlns:a16="http://schemas.microsoft.com/office/drawing/2014/main" id="{B6FF96E4-9D91-450C-8A14-4B7DAE6DE644}"/>
                    </a:ext>
                  </a:extLst>
                </p:cNvPr>
                <p:cNvSpPr txBox="1"/>
                <p:nvPr/>
              </p:nvSpPr>
              <p:spPr>
                <a:xfrm>
                  <a:off x="3990892" y="5004798"/>
                  <a:ext cx="88581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sz="1200" b="1" dirty="0">
                      <a:solidFill>
                        <a:srgbClr val="0070C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後軸承組</a:t>
                  </a:r>
                </a:p>
              </p:txBody>
            </p:sp>
            <p:cxnSp>
              <p:nvCxnSpPr>
                <p:cNvPr id="169" name="直線單箭頭接點 168">
                  <a:extLst>
                    <a:ext uri="{FF2B5EF4-FFF2-40B4-BE49-F238E27FC236}">
                      <a16:creationId xmlns:a16="http://schemas.microsoft.com/office/drawing/2014/main" id="{E2FD580E-4108-409B-B090-5E4F5DD0A10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28975" y="6047918"/>
                  <a:ext cx="0" cy="608517"/>
                </a:xfrm>
                <a:prstGeom prst="straightConnector1">
                  <a:avLst/>
                </a:prstGeom>
                <a:solidFill>
                  <a:srgbClr val="002060"/>
                </a:solidFill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0" name="文字方塊 169">
                  <a:extLst>
                    <a:ext uri="{FF2B5EF4-FFF2-40B4-BE49-F238E27FC236}">
                      <a16:creationId xmlns:a16="http://schemas.microsoft.com/office/drawing/2014/main" id="{3ED6037D-DC8E-4E11-A138-8F26A34F249F}"/>
                    </a:ext>
                  </a:extLst>
                </p:cNvPr>
                <p:cNvSpPr txBox="1"/>
                <p:nvPr/>
              </p:nvSpPr>
              <p:spPr>
                <a:xfrm>
                  <a:off x="3902133" y="6618335"/>
                  <a:ext cx="91307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sz="1200" b="1" dirty="0">
                      <a:solidFill>
                        <a:srgbClr val="0070C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拉刀機構</a:t>
                  </a:r>
                </a:p>
              </p:txBody>
            </p:sp>
            <p:sp>
              <p:nvSpPr>
                <p:cNvPr id="171" name="箭號: 向右 170">
                  <a:extLst>
                    <a:ext uri="{FF2B5EF4-FFF2-40B4-BE49-F238E27FC236}">
                      <a16:creationId xmlns:a16="http://schemas.microsoft.com/office/drawing/2014/main" id="{554FA7EF-12E4-4236-B641-1BBE9B680044}"/>
                    </a:ext>
                  </a:extLst>
                </p:cNvPr>
                <p:cNvSpPr/>
                <p:nvPr/>
              </p:nvSpPr>
              <p:spPr>
                <a:xfrm>
                  <a:off x="1852040" y="5790689"/>
                  <a:ext cx="193144" cy="98754"/>
                </a:xfrm>
                <a:prstGeom prst="rightArrow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600" b="1">
                    <a:solidFill>
                      <a:srgbClr val="0070C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72" name="文字方塊 171">
                  <a:extLst>
                    <a:ext uri="{FF2B5EF4-FFF2-40B4-BE49-F238E27FC236}">
                      <a16:creationId xmlns:a16="http://schemas.microsoft.com/office/drawing/2014/main" id="{3BF40029-BBDC-4640-A165-9BC815B76230}"/>
                    </a:ext>
                  </a:extLst>
                </p:cNvPr>
                <p:cNvSpPr txBox="1"/>
                <p:nvPr/>
              </p:nvSpPr>
              <p:spPr>
                <a:xfrm>
                  <a:off x="1097957" y="4855929"/>
                  <a:ext cx="111033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sz="1200" b="1" dirty="0">
                      <a:solidFill>
                        <a:srgbClr val="0070C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應變感測元件</a:t>
                  </a:r>
                </a:p>
              </p:txBody>
            </p:sp>
            <p:cxnSp>
              <p:nvCxnSpPr>
                <p:cNvPr id="173" name="直線單箭頭接點 172">
                  <a:extLst>
                    <a:ext uri="{FF2B5EF4-FFF2-40B4-BE49-F238E27FC236}">
                      <a16:creationId xmlns:a16="http://schemas.microsoft.com/office/drawing/2014/main" id="{A7B6E4A1-ECAF-454B-B2FD-CE3C7D05F0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601742" y="5102623"/>
                  <a:ext cx="0" cy="257816"/>
                </a:xfrm>
                <a:prstGeom prst="straightConnector1">
                  <a:avLst/>
                </a:prstGeom>
                <a:solidFill>
                  <a:srgbClr val="002060"/>
                </a:solidFill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2" name="箭號: 向右 161">
                  <a:extLst>
                    <a:ext uri="{FF2B5EF4-FFF2-40B4-BE49-F238E27FC236}">
                      <a16:creationId xmlns:a16="http://schemas.microsoft.com/office/drawing/2014/main" id="{4F35FA5E-4D75-4E19-8B9B-EC7F4B7C6229}"/>
                    </a:ext>
                  </a:extLst>
                </p:cNvPr>
                <p:cNvSpPr/>
                <p:nvPr/>
              </p:nvSpPr>
              <p:spPr>
                <a:xfrm rot="10800000">
                  <a:off x="2413618" y="5513196"/>
                  <a:ext cx="209551" cy="122279"/>
                </a:xfrm>
                <a:prstGeom prst="rightArrow">
                  <a:avLst/>
                </a:prstGeom>
                <a:solidFill>
                  <a:srgbClr val="FF0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b="1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63" name="箭號: 向右 162">
                  <a:extLst>
                    <a:ext uri="{FF2B5EF4-FFF2-40B4-BE49-F238E27FC236}">
                      <a16:creationId xmlns:a16="http://schemas.microsoft.com/office/drawing/2014/main" id="{95E7FA12-F85C-4953-BC77-4C050438A542}"/>
                    </a:ext>
                  </a:extLst>
                </p:cNvPr>
                <p:cNvSpPr/>
                <p:nvPr/>
              </p:nvSpPr>
              <p:spPr>
                <a:xfrm rot="10800000">
                  <a:off x="2410767" y="6023180"/>
                  <a:ext cx="209551" cy="122279"/>
                </a:xfrm>
                <a:prstGeom prst="rightArrow">
                  <a:avLst/>
                </a:prstGeom>
                <a:solidFill>
                  <a:srgbClr val="FF0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b="1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76" name="矩形 175">
                  <a:extLst>
                    <a:ext uri="{FF2B5EF4-FFF2-40B4-BE49-F238E27FC236}">
                      <a16:creationId xmlns:a16="http://schemas.microsoft.com/office/drawing/2014/main" id="{C276E28B-4295-4AC8-950E-3F5E94940C16}"/>
                    </a:ext>
                  </a:extLst>
                </p:cNvPr>
                <p:cNvSpPr/>
                <p:nvPr/>
              </p:nvSpPr>
              <p:spPr>
                <a:xfrm>
                  <a:off x="1424950" y="5350426"/>
                  <a:ext cx="353584" cy="988379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b="1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77" name="矩形: 圓角 176">
                  <a:extLst>
                    <a:ext uri="{FF2B5EF4-FFF2-40B4-BE49-F238E27FC236}">
                      <a16:creationId xmlns:a16="http://schemas.microsoft.com/office/drawing/2014/main" id="{6A653814-785A-471F-9973-C29E8AEC5980}"/>
                    </a:ext>
                  </a:extLst>
                </p:cNvPr>
                <p:cNvSpPr/>
                <p:nvPr/>
              </p:nvSpPr>
              <p:spPr>
                <a:xfrm>
                  <a:off x="2776838" y="5626802"/>
                  <a:ext cx="2581006" cy="425187"/>
                </a:xfrm>
                <a:prstGeom prst="roundRect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b="1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68" name="文字方塊 67">
                <a:extLst>
                  <a:ext uri="{FF2B5EF4-FFF2-40B4-BE49-F238E27FC236}">
                    <a16:creationId xmlns:a16="http://schemas.microsoft.com/office/drawing/2014/main" id="{7EF5482E-6A18-4AFA-B154-6DD9E5096112}"/>
                  </a:ext>
                </a:extLst>
              </p:cNvPr>
              <p:cNvSpPr txBox="1"/>
              <p:nvPr/>
            </p:nvSpPr>
            <p:spPr>
              <a:xfrm>
                <a:off x="1857088" y="6618335"/>
                <a:ext cx="6463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1200" b="1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熱變形</a:t>
                </a:r>
              </a:p>
            </p:txBody>
          </p:sp>
          <p:cxnSp>
            <p:nvCxnSpPr>
              <p:cNvPr id="69" name="直線接點 68">
                <a:extLst>
                  <a:ext uri="{FF2B5EF4-FFF2-40B4-BE49-F238E27FC236}">
                    <a16:creationId xmlns:a16="http://schemas.microsoft.com/office/drawing/2014/main" id="{16BBD327-CB03-49AE-921A-37A0384EDD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00692" y="6137238"/>
                <a:ext cx="0" cy="44064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線接點 69">
                <a:extLst>
                  <a:ext uri="{FF2B5EF4-FFF2-40B4-BE49-F238E27FC236}">
                    <a16:creationId xmlns:a16="http://schemas.microsoft.com/office/drawing/2014/main" id="{CA9DEFB3-7DB5-4C7D-9395-AC9841475E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56491" y="6135966"/>
                <a:ext cx="0" cy="44064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線單箭頭接點 70">
                <a:extLst>
                  <a:ext uri="{FF2B5EF4-FFF2-40B4-BE49-F238E27FC236}">
                    <a16:creationId xmlns:a16="http://schemas.microsoft.com/office/drawing/2014/main" id="{48A9F5A6-D3E3-4915-A473-424AB4B2CC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41358" y="6533128"/>
                <a:ext cx="25933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單箭頭接點 71">
                <a:extLst>
                  <a:ext uri="{FF2B5EF4-FFF2-40B4-BE49-F238E27FC236}">
                    <a16:creationId xmlns:a16="http://schemas.microsoft.com/office/drawing/2014/main" id="{31E1422C-D2A1-466D-B71A-CDC9F998F16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156491" y="6532708"/>
                <a:ext cx="337524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線接點 72">
                <a:extLst>
                  <a:ext uri="{FF2B5EF4-FFF2-40B4-BE49-F238E27FC236}">
                    <a16:creationId xmlns:a16="http://schemas.microsoft.com/office/drawing/2014/main" id="{73BA3701-12CC-4294-8CBD-D491B6F1FF3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25032" y="6532636"/>
                <a:ext cx="187530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文字方塊 73">
                <a:extLst>
                  <a:ext uri="{FF2B5EF4-FFF2-40B4-BE49-F238E27FC236}">
                    <a16:creationId xmlns:a16="http://schemas.microsoft.com/office/drawing/2014/main" id="{391DE93C-E0CE-47BA-9B88-C043A206CCBF}"/>
                  </a:ext>
                </a:extLst>
              </p:cNvPr>
              <p:cNvSpPr txBox="1"/>
              <p:nvPr/>
            </p:nvSpPr>
            <p:spPr>
              <a:xfrm>
                <a:off x="1781015" y="6233615"/>
                <a:ext cx="33525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TW" altLang="en-US" sz="1800" b="1" i="0" u="none" strike="noStrike" baseline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𝛿</a:t>
                </a:r>
                <a:endParaRPr lang="zh-TW" altLang="en-US" b="1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5" name="橢圓 4">
              <a:extLst>
                <a:ext uri="{FF2B5EF4-FFF2-40B4-BE49-F238E27FC236}">
                  <a16:creationId xmlns:a16="http://schemas.microsoft.com/office/drawing/2014/main" id="{769DB58B-57C3-44A2-BFD8-621D29FFD6F7}"/>
                </a:ext>
              </a:extLst>
            </p:cNvPr>
            <p:cNvSpPr/>
            <p:nvPr/>
          </p:nvSpPr>
          <p:spPr>
            <a:xfrm>
              <a:off x="2208289" y="5957984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77" name="直線單箭頭接點 76">
              <a:extLst>
                <a:ext uri="{FF2B5EF4-FFF2-40B4-BE49-F238E27FC236}">
                  <a16:creationId xmlns:a16="http://schemas.microsoft.com/office/drawing/2014/main" id="{88DC6D28-17CD-4F71-B09A-5B434026F42D}"/>
                </a:ext>
              </a:extLst>
            </p:cNvPr>
            <p:cNvCxnSpPr>
              <a:cxnSpLocks/>
              <a:stCxn id="5" idx="5"/>
            </p:cNvCxnSpPr>
            <p:nvPr/>
          </p:nvCxnSpPr>
          <p:spPr>
            <a:xfrm>
              <a:off x="2269745" y="6019440"/>
              <a:ext cx="589739" cy="569774"/>
            </a:xfrm>
            <a:prstGeom prst="straightConnector1">
              <a:avLst/>
            </a:prstGeom>
            <a:solidFill>
              <a:srgbClr val="002060"/>
            </a:solidFill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文字方塊 81">
              <a:extLst>
                <a:ext uri="{FF2B5EF4-FFF2-40B4-BE49-F238E27FC236}">
                  <a16:creationId xmlns:a16="http://schemas.microsoft.com/office/drawing/2014/main" id="{995D9206-C6F0-4FCC-8C96-0387F409C740}"/>
                </a:ext>
              </a:extLst>
            </p:cNvPr>
            <p:cNvSpPr txBox="1"/>
            <p:nvPr/>
          </p:nvSpPr>
          <p:spPr>
            <a:xfrm>
              <a:off x="2601915" y="6582976"/>
              <a:ext cx="9593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b="1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溫度感測器</a:t>
              </a:r>
              <a:endParaRPr lang="zh-TW" altLang="en-US" sz="1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0" name="橢圓 79">
            <a:extLst>
              <a:ext uri="{FF2B5EF4-FFF2-40B4-BE49-F238E27FC236}">
                <a16:creationId xmlns:a16="http://schemas.microsoft.com/office/drawing/2014/main" id="{F035D2C7-E57D-454F-816A-5E481F5746BB}"/>
              </a:ext>
            </a:extLst>
          </p:cNvPr>
          <p:cNvSpPr/>
          <p:nvPr/>
        </p:nvSpPr>
        <p:spPr>
          <a:xfrm>
            <a:off x="2344410" y="2374497"/>
            <a:ext cx="252000" cy="2520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93AD2AF-667E-4B56-AF5C-398292C18C3F}"/>
              </a:ext>
            </a:extLst>
          </p:cNvPr>
          <p:cNvSpPr txBox="1"/>
          <p:nvPr/>
        </p:nvSpPr>
        <p:spPr>
          <a:xfrm>
            <a:off x="3679382" y="1140470"/>
            <a:ext cx="1627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b="1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拉刀力量測</a:t>
            </a:r>
            <a:endParaRPr lang="en-US" altLang="zh-TW" b="1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b="1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熱溫升量測</a:t>
            </a:r>
          </a:p>
        </p:txBody>
      </p:sp>
    </p:spTree>
    <p:extLst>
      <p:ext uri="{BB962C8B-B14F-4D97-AF65-F5344CB8AC3E}">
        <p14:creationId xmlns:p14="http://schemas.microsoft.com/office/powerpoint/2010/main" val="29530537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0.03577 -0.04352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-217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03056 0.03727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8" y="185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96296E-6 L -0.2493 0.30069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65" y="1502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44444E-6 L -0.20052 0.2426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5" y="1213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18004 0.21945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10" y="1097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-0.01134 L -0.10121 0.12361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42" y="673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22222E-6 L -0.09115 0.11273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6" y="5625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6 L -0.03837 0.04051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" y="2014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7 L -0.01754 0.01852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" y="926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7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7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7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023 L -0.55 0.04838 " pathEditMode="relative" rAng="0" ptsTypes="AA">
                                      <p:cBhvr>
                                        <p:cTn id="199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35" y="2431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0.03368 -0.04143 " pathEditMode="relative" rAng="0" ptsTypes="AA">
                                      <p:cBhvr>
                                        <p:cTn id="264" dur="1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4" y="-2083"/>
                                    </p:animMotion>
                                  </p:childTnLst>
                                </p:cTn>
                              </p:par>
                              <p:par>
                                <p:cTn id="2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03056 0.03704 " pathEditMode="relative" rAng="0" ptsTypes="AA">
                                      <p:cBhvr>
                                        <p:cTn id="266" dur="10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1852"/>
                                    </p:animMotion>
                                  </p:childTnLst>
                                </p:cTn>
                              </p:par>
                              <p:par>
                                <p:cTn id="2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96296E-6 L -0.24896 0.2993 " pathEditMode="relative" rAng="0" ptsTypes="AA">
                                      <p:cBhvr>
                                        <p:cTn id="268" dur="100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48" y="14954"/>
                                    </p:animMotion>
                                  </p:childTnLst>
                                </p:cTn>
                              </p:par>
                              <p:par>
                                <p:cTn id="2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-0.19948 0.24167 " pathEditMode="relative" rAng="0" ptsTypes="AA">
                                      <p:cBhvr>
                                        <p:cTn id="270" dur="1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53" y="11944"/>
                                    </p:animMotion>
                                  </p:childTnLst>
                                </p:cTn>
                              </p:par>
                              <p:par>
                                <p:cTn id="2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17934 0.21921 " pathEditMode="relative" rAng="0" ptsTypes="AA">
                                      <p:cBhvr>
                                        <p:cTn id="272" dur="1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76" y="10949"/>
                                    </p:animMotion>
                                  </p:childTnLst>
                                </p:cTn>
                              </p:par>
                              <p:par>
                                <p:cTn id="2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22222E-6 L -0.10052 0.12384 " pathEditMode="relative" rAng="0" ptsTypes="AA">
                                      <p:cBhvr>
                                        <p:cTn id="274" dur="1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5" y="6181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22222E-6 L -0.09046 0.11227 " pathEditMode="relative" rAng="0" ptsTypes="AA">
                                      <p:cBhvr>
                                        <p:cTn id="276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1" y="5602"/>
                                    </p:animMotion>
                                  </p:childTnLst>
                                </p:cTn>
                              </p:par>
                              <p:par>
                                <p:cTn id="2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6 L -0.0382 0.04166 " pathEditMode="relative" rAng="0" ptsTypes="AA">
                                      <p:cBhvr>
                                        <p:cTn id="278" dur="1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0" y="2083"/>
                                    </p:animMotion>
                                  </p:childTnLst>
                                </p:cTn>
                              </p:par>
                              <p:par>
                                <p:cTn id="2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7 L -0.01736 0.01852 " pathEditMode="relative" rAng="0" ptsTypes="AA">
                                      <p:cBhvr>
                                        <p:cTn id="280" dur="10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" y="926"/>
                                    </p:animMotion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8" grpId="0"/>
      <p:bldP spid="58" grpId="1"/>
      <p:bldP spid="79" grpId="0"/>
      <p:bldP spid="79" grpId="1"/>
      <p:bldP spid="120" grpId="0"/>
      <p:bldP spid="120" grpId="1"/>
      <p:bldP spid="156" grpId="0" animBg="1"/>
      <p:bldP spid="156" grpId="1" animBg="1"/>
      <p:bldP spid="178" grpId="0" animBg="1"/>
      <p:bldP spid="56" grpId="0"/>
      <p:bldP spid="56" grpId="1"/>
      <p:bldP spid="80" grpId="0" animBg="1"/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13">
            <a:extLst>
              <a:ext uri="{FF2B5EF4-FFF2-40B4-BE49-F238E27FC236}">
                <a16:creationId xmlns:a16="http://schemas.microsoft.com/office/drawing/2014/main" id="{762A742C-3CBA-4ECC-AB30-310C51E9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07B1-072B-4AA8-9FEF-7C044C456647}" type="slidenum">
              <a:rPr lang="zh-TW" altLang="en-US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fld>
            <a:endParaRPr lang="zh-TW" altLang="en-US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18C56D98-6091-4170-823C-BC245B5E74B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649" y="2763235"/>
            <a:ext cx="2263656" cy="1479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5F6A3945-DC15-48FB-9595-596C6D58AA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800" y="1478529"/>
            <a:ext cx="1635145" cy="1830841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BC4142D2-BEEA-45DA-AA3B-A2BAAB41128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01" r="19404" b="36570"/>
          <a:stretch/>
        </p:blipFill>
        <p:spPr>
          <a:xfrm>
            <a:off x="3442588" y="1605425"/>
            <a:ext cx="1828166" cy="1617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橢圓 17">
            <a:extLst>
              <a:ext uri="{FF2B5EF4-FFF2-40B4-BE49-F238E27FC236}">
                <a16:creationId xmlns:a16="http://schemas.microsoft.com/office/drawing/2014/main" id="{DBCF0B00-661F-4805-9B24-E7FDF2A2D916}"/>
              </a:ext>
            </a:extLst>
          </p:cNvPr>
          <p:cNvSpPr/>
          <p:nvPr/>
        </p:nvSpPr>
        <p:spPr>
          <a:xfrm>
            <a:off x="1085755" y="2054232"/>
            <a:ext cx="360000" cy="3600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2F2AC28C-9AA6-42AA-8C73-BBD6EA90BC09}"/>
              </a:ext>
            </a:extLst>
          </p:cNvPr>
          <p:cNvCxnSpPr>
            <a:cxnSpLocks/>
            <a:stCxn id="18" idx="5"/>
          </p:cNvCxnSpPr>
          <p:nvPr/>
        </p:nvCxnSpPr>
        <p:spPr>
          <a:xfrm>
            <a:off x="1393034" y="2361511"/>
            <a:ext cx="1149578" cy="101081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141F8823-838F-4AFA-929F-9E5ED0AF0088}"/>
              </a:ext>
            </a:extLst>
          </p:cNvPr>
          <p:cNvGrpSpPr/>
          <p:nvPr/>
        </p:nvGrpSpPr>
        <p:grpSpPr>
          <a:xfrm>
            <a:off x="4924274" y="1500036"/>
            <a:ext cx="4349763" cy="2629851"/>
            <a:chOff x="-187259" y="2389644"/>
            <a:chExt cx="4349763" cy="2629851"/>
          </a:xfrm>
        </p:grpSpPr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id="{8333492C-42D8-40EC-96B9-DCB714AE7442}"/>
                </a:ext>
              </a:extLst>
            </p:cNvPr>
            <p:cNvSpPr txBox="1"/>
            <p:nvPr/>
          </p:nvSpPr>
          <p:spPr>
            <a:xfrm>
              <a:off x="824761" y="2389644"/>
              <a:ext cx="26290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應變規全橋量測法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文字方塊 26">
                  <a:extLst>
                    <a:ext uri="{FF2B5EF4-FFF2-40B4-BE49-F238E27FC236}">
                      <a16:creationId xmlns:a16="http://schemas.microsoft.com/office/drawing/2014/main" id="{21C49079-9746-4A5C-A0EA-F315E66759EE}"/>
                    </a:ext>
                  </a:extLst>
                </p:cNvPr>
                <p:cNvSpPr txBox="1"/>
                <p:nvPr/>
              </p:nvSpPr>
              <p:spPr>
                <a:xfrm>
                  <a:off x="-187259" y="4081225"/>
                  <a:ext cx="4349763" cy="93827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TW" altLang="zh-TW" sz="1600" b="1" i="1" kern="100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600" b="1" i="1" kern="100" smtClean="0">
                                <a:effectLst/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altLang="zh-TW" sz="1600" b="1" i="1" kern="100" smtClean="0">
                                <a:effectLst/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</a:rPr>
                              <m:t>𝒐𝒖𝒕</m:t>
                            </m:r>
                          </m:sub>
                        </m:sSub>
                        <m:r>
                          <a:rPr lang="en-US" altLang="zh-TW" sz="1600" b="1" i="1" kern="100" smtClean="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zh-TW" altLang="zh-TW" sz="1600" b="1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600" b="1" i="1" kern="100" smtClean="0">
                                <a:effectLst/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altLang="zh-TW" sz="1600" b="1" i="1" kern="100" smtClean="0">
                                <a:effectLst/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</a:rPr>
                              <m:t>𝒊𝒏</m:t>
                            </m:r>
                          </m:sub>
                        </m:sSub>
                        <m:r>
                          <a:rPr lang="en-US" altLang="zh-TW" sz="1600" b="1" i="1" kern="100" smtClean="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×[</m:t>
                        </m:r>
                        <m:f>
                          <m:fPr>
                            <m:ctrlPr>
                              <a:rPr lang="zh-TW" altLang="zh-TW" sz="1600" b="1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TW" altLang="zh-TW" sz="1600" b="1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600" b="1" i="1" kern="100" smtClean="0">
                                    <a:effectLst/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Times New Roman" panose="02020603050405020304" pitchFamily="18" charset="0"/>
                                  </a:rPr>
                                  <m:t>𝑹</m:t>
                                </m:r>
                              </m:e>
                              <m:sub>
                                <m:r>
                                  <a:rPr lang="en-US" altLang="zh-TW" sz="1600" b="1" i="1" kern="100" smtClean="0">
                                    <a:effectLst/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Times New Roman" panose="02020603050405020304" pitchFamily="18" charset="0"/>
                                  </a:rPr>
                                  <m:t>𝒔𝒈</m:t>
                                </m:r>
                                <m:r>
                                  <a:rPr lang="en-US" altLang="zh-TW" sz="1600" b="1" i="1" kern="100" smtClean="0">
                                    <a:effectLst/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zh-TW" altLang="zh-TW" sz="1600" b="1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600" b="1" i="1" kern="100" smtClean="0">
                                    <a:effectLst/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altLang="zh-TW" sz="1600" b="1" i="1" kern="100" smtClean="0">
                                    <a:effectLst/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Times New Roman" panose="02020603050405020304" pitchFamily="18" charset="0"/>
                                  </a:rPr>
                                  <m:t>𝑹</m:t>
                                </m:r>
                              </m:e>
                              <m:sub>
                                <m:r>
                                  <a:rPr lang="en-US" altLang="zh-TW" sz="1600" b="1" i="1" kern="100" smtClean="0">
                                    <a:effectLst/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Times New Roman" panose="02020603050405020304" pitchFamily="18" charset="0"/>
                                  </a:rPr>
                                  <m:t>𝒔𝒈</m:t>
                                </m:r>
                                <m:r>
                                  <a:rPr lang="en-US" altLang="zh-TW" sz="1600" b="1" i="1" kern="100" smtClean="0">
                                    <a:effectLst/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sub>
                            </m:sSub>
                            <m:r>
                              <a:rPr lang="en-US" altLang="zh-TW" sz="1600" b="1" i="1" kern="100" smtClean="0">
                                <a:effectLst/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zh-TW" altLang="zh-TW" sz="1600" b="1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600" b="1" i="1" kern="100" smtClean="0">
                                    <a:effectLst/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Times New Roman" panose="02020603050405020304" pitchFamily="18" charset="0"/>
                                  </a:rPr>
                                  <m:t>𝑹</m:t>
                                </m:r>
                              </m:e>
                              <m:sub>
                                <m:r>
                                  <a:rPr lang="en-US" altLang="zh-TW" sz="1600" b="1" i="1" kern="100" smtClean="0">
                                    <a:effectLst/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Times New Roman" panose="02020603050405020304" pitchFamily="18" charset="0"/>
                                  </a:rPr>
                                  <m:t>𝒔𝒈</m:t>
                                </m:r>
                                <m:r>
                                  <a:rPr lang="en-US" altLang="zh-TW" sz="1600" b="1" i="1" kern="100" smtClean="0">
                                    <a:effectLst/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sub>
                            </m:sSub>
                            <m:r>
                              <a:rPr lang="en-US" altLang="zh-TW" sz="1600" b="1" i="1" kern="100" smtClean="0">
                                <a:effectLst/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en-US" altLang="zh-TW" sz="1600" b="1" i="1" kern="100" smtClean="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TW" altLang="zh-TW" sz="1600" b="1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TW" altLang="zh-TW" sz="1600" b="1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600" b="1" i="1" kern="100" smtClean="0">
                                    <a:effectLst/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Times New Roman" panose="02020603050405020304" pitchFamily="18" charset="0"/>
                                  </a:rPr>
                                  <m:t>𝑹</m:t>
                                </m:r>
                              </m:e>
                              <m:sub>
                                <m:r>
                                  <a:rPr lang="en-US" altLang="zh-TW" sz="1600" b="1" i="1" kern="100" smtClean="0">
                                    <a:effectLst/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Times New Roman" panose="02020603050405020304" pitchFamily="18" charset="0"/>
                                  </a:rPr>
                                  <m:t>𝒔𝒈</m:t>
                                </m:r>
                                <m:r>
                                  <a:rPr lang="en-US" altLang="zh-TW" sz="1600" b="1" i="1" kern="100" smtClean="0">
                                    <a:effectLst/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</m:num>
                          <m:den>
                            <m:d>
                              <m:dPr>
                                <m:ctrlPr>
                                  <a:rPr lang="zh-TW" altLang="zh-TW" sz="1600" b="1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TW" altLang="zh-TW" sz="1600" b="1" i="1" kern="10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b="1" i="1" kern="100" smtClean="0">
                                        <a:effectLst/>
                                        <a:latin typeface="Cambria Math" panose="02040503050406030204" pitchFamily="18" charset="0"/>
                                        <a:ea typeface="標楷體" panose="03000509000000000000" pitchFamily="65" charset="-120"/>
                                        <a:cs typeface="Times New Roman" panose="02020603050405020304" pitchFamily="18" charset="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n-US" altLang="zh-TW" sz="1600" b="1" i="1" kern="100" smtClean="0">
                                        <a:effectLst/>
                                        <a:latin typeface="Cambria Math" panose="02040503050406030204" pitchFamily="18" charset="0"/>
                                        <a:ea typeface="標楷體" panose="03000509000000000000" pitchFamily="65" charset="-120"/>
                                        <a:cs typeface="Times New Roman" panose="02020603050405020304" pitchFamily="18" charset="0"/>
                                      </a:rPr>
                                      <m:t>𝒔𝒈</m:t>
                                    </m:r>
                                    <m:r>
                                      <a:rPr lang="en-US" altLang="zh-TW" sz="1600" b="1" i="1" kern="100" smtClean="0">
                                        <a:effectLst/>
                                        <a:latin typeface="Cambria Math" panose="02040503050406030204" pitchFamily="18" charset="0"/>
                                        <a:ea typeface="標楷體" panose="03000509000000000000" pitchFamily="65" charset="-12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altLang="zh-TW" sz="1600" b="1" i="1" kern="100" smtClean="0">
                                    <a:effectLst/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zh-TW" altLang="zh-TW" sz="1600" b="1" i="1" kern="10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b="1" i="1" kern="100" smtClean="0">
                                        <a:effectLst/>
                                        <a:latin typeface="Cambria Math" panose="02040503050406030204" pitchFamily="18" charset="0"/>
                                        <a:ea typeface="標楷體" panose="03000509000000000000" pitchFamily="65" charset="-120"/>
                                        <a:cs typeface="Times New Roman" panose="02020603050405020304" pitchFamily="18" charset="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n-US" altLang="zh-TW" sz="1600" b="1" i="1" kern="100" smtClean="0">
                                        <a:effectLst/>
                                        <a:latin typeface="Cambria Math" panose="02040503050406030204" pitchFamily="18" charset="0"/>
                                        <a:ea typeface="標楷體" panose="03000509000000000000" pitchFamily="65" charset="-120"/>
                                        <a:cs typeface="Times New Roman" panose="02020603050405020304" pitchFamily="18" charset="0"/>
                                      </a:rPr>
                                      <m:t>𝒔𝒈</m:t>
                                    </m:r>
                                    <m:r>
                                      <a:rPr lang="en-US" altLang="zh-TW" sz="1600" b="1" i="1" kern="100" smtClean="0">
                                        <a:effectLst/>
                                        <a:latin typeface="Cambria Math" panose="02040503050406030204" pitchFamily="18" charset="0"/>
                                        <a:ea typeface="標楷體" panose="03000509000000000000" pitchFamily="65" charset="-12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  <m:r>
                          <a:rPr lang="en-US" altLang="zh-TW" sz="1600" b="1" i="1" kern="100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]</m:t>
                        </m:r>
                      </m:oMath>
                    </m:oMathPara>
                  </a14:m>
                  <a:endParaRPr lang="zh-TW" altLang="zh-TW" sz="1100" b="1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" name="文字方塊 26">
                  <a:extLst>
                    <a:ext uri="{FF2B5EF4-FFF2-40B4-BE49-F238E27FC236}">
                      <a16:creationId xmlns:a16="http://schemas.microsoft.com/office/drawing/2014/main" id="{21C49079-9746-4A5C-A0EA-F315E66759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87259" y="4081225"/>
                  <a:ext cx="4349763" cy="93827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286AA88D-B2E5-4BD7-A26C-DEE6C16B471C}"/>
              </a:ext>
            </a:extLst>
          </p:cNvPr>
          <p:cNvSpPr txBox="1"/>
          <p:nvPr/>
        </p:nvSpPr>
        <p:spPr>
          <a:xfrm>
            <a:off x="6138170" y="302168"/>
            <a:ext cx="27217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感測元件</a:t>
            </a: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開發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字方塊 51">
                <a:extLst>
                  <a:ext uri="{FF2B5EF4-FFF2-40B4-BE49-F238E27FC236}">
                    <a16:creationId xmlns:a16="http://schemas.microsoft.com/office/drawing/2014/main" id="{2A203F39-4286-4832-99EF-F6B6E74B7C57}"/>
                  </a:ext>
                </a:extLst>
              </p:cNvPr>
              <p:cNvSpPr txBox="1"/>
              <p:nvPr/>
            </p:nvSpPr>
            <p:spPr>
              <a:xfrm>
                <a:off x="6429910" y="4898579"/>
                <a:ext cx="2536272" cy="878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u"/>
                </a:pPr>
                <a:r>
                  <a:rPr lang="zh-TW" altLang="en-US" b="1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最大應力為</a:t>
                </a:r>
                <a:r>
                  <a:rPr lang="en-US" altLang="zh-TW" b="1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104MPa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u"/>
                </a:pPr>
                <a:r>
                  <a:rPr lang="zh-TW" altLang="en-US" b="1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應變為</a:t>
                </a:r>
                <a:r>
                  <a:rPr lang="en-US" altLang="zh-TW" b="1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altLang="zh-TW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TW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zh-TW" b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endParaRPr lang="zh-TW" altLang="en-US" b="1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文字方塊 51">
                <a:extLst>
                  <a:ext uri="{FF2B5EF4-FFF2-40B4-BE49-F238E27FC236}">
                    <a16:creationId xmlns:a16="http://schemas.microsoft.com/office/drawing/2014/main" id="{2A203F39-4286-4832-99EF-F6B6E74B7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910" y="4898579"/>
                <a:ext cx="2536272" cy="878317"/>
              </a:xfrm>
              <a:prstGeom prst="rect">
                <a:avLst/>
              </a:prstGeom>
              <a:blipFill>
                <a:blip r:embed="rId7"/>
                <a:stretch>
                  <a:fillRect l="-1683" r="-1683" b="-104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文字方塊 53">
            <a:extLst>
              <a:ext uri="{FF2B5EF4-FFF2-40B4-BE49-F238E27FC236}">
                <a16:creationId xmlns:a16="http://schemas.microsoft.com/office/drawing/2014/main" id="{96F51257-A9F4-4581-B526-5D7DE23003C0}"/>
              </a:ext>
            </a:extLst>
          </p:cNvPr>
          <p:cNvSpPr txBox="1"/>
          <p:nvPr/>
        </p:nvSpPr>
        <p:spPr>
          <a:xfrm>
            <a:off x="6401124" y="5987019"/>
            <a:ext cx="27428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符合安全及量測範圍內</a:t>
            </a:r>
            <a:r>
              <a:rPr lang="en-US" altLang="zh-TW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!</a:t>
            </a:r>
            <a:endParaRPr lang="zh-TW" altLang="en-US" b="1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8" name="群組 57">
            <a:extLst>
              <a:ext uri="{FF2B5EF4-FFF2-40B4-BE49-F238E27FC236}">
                <a16:creationId xmlns:a16="http://schemas.microsoft.com/office/drawing/2014/main" id="{34E78ABB-D542-476E-B244-90B257893754}"/>
              </a:ext>
            </a:extLst>
          </p:cNvPr>
          <p:cNvGrpSpPr/>
          <p:nvPr/>
        </p:nvGrpSpPr>
        <p:grpSpPr>
          <a:xfrm>
            <a:off x="45238" y="3909430"/>
            <a:ext cx="6260513" cy="2831736"/>
            <a:chOff x="45238" y="3909430"/>
            <a:chExt cx="6260513" cy="2831736"/>
          </a:xfrm>
        </p:grpSpPr>
        <p:pic>
          <p:nvPicPr>
            <p:cNvPr id="44" name="圖片 43">
              <a:extLst>
                <a:ext uri="{FF2B5EF4-FFF2-40B4-BE49-F238E27FC236}">
                  <a16:creationId xmlns:a16="http://schemas.microsoft.com/office/drawing/2014/main" id="{EDA03455-8421-4322-B651-B6713DFCCC67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8675" y="4259856"/>
              <a:ext cx="2967076" cy="24813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圖片 44">
              <a:extLst>
                <a:ext uri="{FF2B5EF4-FFF2-40B4-BE49-F238E27FC236}">
                  <a16:creationId xmlns:a16="http://schemas.microsoft.com/office/drawing/2014/main" id="{00EF66E1-2801-436D-938A-9F7F132E56F7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715" y="4259857"/>
              <a:ext cx="2967076" cy="24813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" name="文字方塊 45">
              <a:extLst>
                <a:ext uri="{FF2B5EF4-FFF2-40B4-BE49-F238E27FC236}">
                  <a16:creationId xmlns:a16="http://schemas.microsoft.com/office/drawing/2014/main" id="{33DBA6A7-52A3-46A4-8709-EED41E434993}"/>
                </a:ext>
              </a:extLst>
            </p:cNvPr>
            <p:cNvSpPr txBox="1"/>
            <p:nvPr/>
          </p:nvSpPr>
          <p:spPr>
            <a:xfrm>
              <a:off x="3454478" y="6371834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>
                  <a:solidFill>
                    <a:schemeClr val="accent2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應變分析</a:t>
              </a:r>
            </a:p>
          </p:txBody>
        </p:sp>
        <p:sp>
          <p:nvSpPr>
            <p:cNvPr id="47" name="文字方塊 46">
              <a:extLst>
                <a:ext uri="{FF2B5EF4-FFF2-40B4-BE49-F238E27FC236}">
                  <a16:creationId xmlns:a16="http://schemas.microsoft.com/office/drawing/2014/main" id="{1E196C46-3771-4A00-B8BB-3BC83C9D673F}"/>
                </a:ext>
              </a:extLst>
            </p:cNvPr>
            <p:cNvSpPr txBox="1"/>
            <p:nvPr/>
          </p:nvSpPr>
          <p:spPr>
            <a:xfrm>
              <a:off x="308680" y="6371834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>
                  <a:solidFill>
                    <a:schemeClr val="accent2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應力分析</a:t>
              </a:r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24FF7729-FDE4-436F-9B87-A9CA488A1B8F}"/>
                </a:ext>
              </a:extLst>
            </p:cNvPr>
            <p:cNvSpPr/>
            <p:nvPr/>
          </p:nvSpPr>
          <p:spPr>
            <a:xfrm>
              <a:off x="229715" y="4779804"/>
              <a:ext cx="744895" cy="27546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8CD1B65E-8621-4EE9-997A-6052DABC63DF}"/>
                </a:ext>
              </a:extLst>
            </p:cNvPr>
            <p:cNvSpPr/>
            <p:nvPr/>
          </p:nvSpPr>
          <p:spPr>
            <a:xfrm>
              <a:off x="3338676" y="4779804"/>
              <a:ext cx="603010" cy="27546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文字方塊 54">
              <a:extLst>
                <a:ext uri="{FF2B5EF4-FFF2-40B4-BE49-F238E27FC236}">
                  <a16:creationId xmlns:a16="http://schemas.microsoft.com/office/drawing/2014/main" id="{7EF0400C-6A92-45E0-A5FF-4AFE8DEEB5FF}"/>
                </a:ext>
              </a:extLst>
            </p:cNvPr>
            <p:cNvSpPr txBox="1"/>
            <p:nvPr/>
          </p:nvSpPr>
          <p:spPr>
            <a:xfrm>
              <a:off x="45238" y="3909430"/>
              <a:ext cx="163514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b="1">
                  <a:solidFill>
                    <a:schemeClr val="accent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有限元素分析</a:t>
              </a:r>
              <a:endParaRPr lang="zh-TW" altLang="en-US" b="1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57" name="圖片 56">
            <a:extLst>
              <a:ext uri="{FF2B5EF4-FFF2-40B4-BE49-F238E27FC236}">
                <a16:creationId xmlns:a16="http://schemas.microsoft.com/office/drawing/2014/main" id="{0EDDF702-0C8D-4713-B72B-A4EA828B8FE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5074">
            <a:off x="422900" y="1803177"/>
            <a:ext cx="1940268" cy="1473333"/>
          </a:xfrm>
          <a:prstGeom prst="rect">
            <a:avLst/>
          </a:prstGeom>
        </p:spPr>
      </p:pic>
      <p:grpSp>
        <p:nvGrpSpPr>
          <p:cNvPr id="80" name="群組 79">
            <a:extLst>
              <a:ext uri="{FF2B5EF4-FFF2-40B4-BE49-F238E27FC236}">
                <a16:creationId xmlns:a16="http://schemas.microsoft.com/office/drawing/2014/main" id="{70AB9C88-4FCA-4428-ADC4-05BE19E7EF6D}"/>
              </a:ext>
            </a:extLst>
          </p:cNvPr>
          <p:cNvGrpSpPr/>
          <p:nvPr/>
        </p:nvGrpSpPr>
        <p:grpSpPr>
          <a:xfrm>
            <a:off x="337101" y="951943"/>
            <a:ext cx="8419546" cy="485589"/>
            <a:chOff x="4230340" y="78440"/>
            <a:chExt cx="6175548" cy="485589"/>
          </a:xfrm>
        </p:grpSpPr>
        <p:sp>
          <p:nvSpPr>
            <p:cNvPr id="81" name="矩形: 圓角 80">
              <a:extLst>
                <a:ext uri="{FF2B5EF4-FFF2-40B4-BE49-F238E27FC236}">
                  <a16:creationId xmlns:a16="http://schemas.microsoft.com/office/drawing/2014/main" id="{4F1C857E-2E9F-484E-8833-139F912BF8C2}"/>
                </a:ext>
              </a:extLst>
            </p:cNvPr>
            <p:cNvSpPr/>
            <p:nvPr/>
          </p:nvSpPr>
          <p:spPr>
            <a:xfrm>
              <a:off x="4230340" y="79093"/>
              <a:ext cx="1234759" cy="484936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ln w="38100" cap="flat" cmpd="sng" algn="ctr">
              <a:solidFill>
                <a:srgbClr val="FF5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zh-TW" altLang="en-US" b="1" kern="0">
                  <a:solidFill>
                    <a:srgbClr val="FF5050"/>
                  </a:solidFill>
                  <a:latin typeface="Arial"/>
                  <a:ea typeface="微軟正黑體"/>
                </a:rPr>
                <a:t>感測元件設計</a:t>
              </a:r>
              <a:endParaRPr lang="zh-TW" altLang="en-US" b="1" kern="0" dirty="0">
                <a:solidFill>
                  <a:srgbClr val="FF5050"/>
                </a:solidFill>
                <a:latin typeface="Arial"/>
                <a:ea typeface="微軟正黑體"/>
              </a:endParaRPr>
            </a:p>
          </p:txBody>
        </p:sp>
        <p:sp>
          <p:nvSpPr>
            <p:cNvPr id="82" name="箭號: 向右 81">
              <a:extLst>
                <a:ext uri="{FF2B5EF4-FFF2-40B4-BE49-F238E27FC236}">
                  <a16:creationId xmlns:a16="http://schemas.microsoft.com/office/drawing/2014/main" id="{53405416-7368-402F-9DBC-EA4B2DA669AD}"/>
                </a:ext>
              </a:extLst>
            </p:cNvPr>
            <p:cNvSpPr/>
            <p:nvPr/>
          </p:nvSpPr>
          <p:spPr>
            <a:xfrm>
              <a:off x="5530117" y="184478"/>
              <a:ext cx="280133" cy="226726"/>
            </a:xfrm>
            <a:prstGeom prst="rightArrow">
              <a:avLst/>
            </a:prstGeom>
            <a:solidFill>
              <a:srgbClr val="002060"/>
            </a:solidFill>
            <a:ln w="127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軟正黑體"/>
                <a:cs typeface="+mn-cs"/>
              </a:endParaRPr>
            </a:p>
          </p:txBody>
        </p:sp>
        <p:sp>
          <p:nvSpPr>
            <p:cNvPr id="83" name="矩形: 圓角 82">
              <a:extLst>
                <a:ext uri="{FF2B5EF4-FFF2-40B4-BE49-F238E27FC236}">
                  <a16:creationId xmlns:a16="http://schemas.microsoft.com/office/drawing/2014/main" id="{C45F03F6-6159-4443-8256-6E39C2DC2C46}"/>
                </a:ext>
              </a:extLst>
            </p:cNvPr>
            <p:cNvSpPr/>
            <p:nvPr/>
          </p:nvSpPr>
          <p:spPr>
            <a:xfrm>
              <a:off x="5875268" y="79093"/>
              <a:ext cx="1234759" cy="484936"/>
            </a:xfrm>
            <a:prstGeom prst="round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zh-TW" altLang="en-US" b="1" kern="0">
                  <a:solidFill>
                    <a:prstClr val="black"/>
                  </a:solidFill>
                  <a:latin typeface="Arial"/>
                  <a:ea typeface="微軟正黑體"/>
                </a:rPr>
                <a:t>感測元件分析</a:t>
              </a:r>
              <a:endParaRPr lang="zh-TW" altLang="en-US" b="1" kern="0" dirty="0">
                <a:solidFill>
                  <a:prstClr val="black"/>
                </a:solidFill>
                <a:latin typeface="Arial"/>
                <a:ea typeface="微軟正黑體"/>
              </a:endParaRPr>
            </a:p>
          </p:txBody>
        </p:sp>
        <p:sp>
          <p:nvSpPr>
            <p:cNvPr id="84" name="箭號: 向右 83">
              <a:extLst>
                <a:ext uri="{FF2B5EF4-FFF2-40B4-BE49-F238E27FC236}">
                  <a16:creationId xmlns:a16="http://schemas.microsoft.com/office/drawing/2014/main" id="{4BE730B1-F1AE-4F6C-A827-1A6A86972CB0}"/>
                </a:ext>
              </a:extLst>
            </p:cNvPr>
            <p:cNvSpPr/>
            <p:nvPr/>
          </p:nvSpPr>
          <p:spPr>
            <a:xfrm>
              <a:off x="7180023" y="184478"/>
              <a:ext cx="280133" cy="226726"/>
            </a:xfrm>
            <a:prstGeom prst="rightArrow">
              <a:avLst/>
            </a:prstGeom>
            <a:solidFill>
              <a:srgbClr val="002060"/>
            </a:solidFill>
            <a:ln w="127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軟正黑體"/>
                <a:cs typeface="+mn-cs"/>
              </a:endParaRPr>
            </a:p>
          </p:txBody>
        </p:sp>
        <p:sp>
          <p:nvSpPr>
            <p:cNvPr id="85" name="矩形: 圓角 84">
              <a:extLst>
                <a:ext uri="{FF2B5EF4-FFF2-40B4-BE49-F238E27FC236}">
                  <a16:creationId xmlns:a16="http://schemas.microsoft.com/office/drawing/2014/main" id="{A60459A5-498A-4058-9720-0A61E705104C}"/>
                </a:ext>
              </a:extLst>
            </p:cNvPr>
            <p:cNvSpPr/>
            <p:nvPr/>
          </p:nvSpPr>
          <p:spPr>
            <a:xfrm>
              <a:off x="7520196" y="78440"/>
              <a:ext cx="1234759" cy="484936"/>
            </a:xfrm>
            <a:prstGeom prst="round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zh-TW" altLang="en-US" b="1" kern="0">
                  <a:solidFill>
                    <a:prstClr val="black"/>
                  </a:solidFill>
                  <a:latin typeface="Arial"/>
                  <a:ea typeface="微軟正黑體"/>
                </a:rPr>
                <a:t>感測元件校正</a:t>
              </a:r>
              <a:endParaRPr lang="zh-TW" altLang="en-US" b="1" kern="0" dirty="0">
                <a:solidFill>
                  <a:prstClr val="black"/>
                </a:solidFill>
                <a:latin typeface="Arial"/>
                <a:ea typeface="微軟正黑體"/>
              </a:endParaRPr>
            </a:p>
          </p:txBody>
        </p:sp>
        <p:sp>
          <p:nvSpPr>
            <p:cNvPr id="86" name="箭號: 向右 85">
              <a:extLst>
                <a:ext uri="{FF2B5EF4-FFF2-40B4-BE49-F238E27FC236}">
                  <a16:creationId xmlns:a16="http://schemas.microsoft.com/office/drawing/2014/main" id="{7F615F66-8747-4DCF-933D-75B512FBF961}"/>
                </a:ext>
              </a:extLst>
            </p:cNvPr>
            <p:cNvSpPr/>
            <p:nvPr/>
          </p:nvSpPr>
          <p:spPr>
            <a:xfrm>
              <a:off x="8830956" y="184478"/>
              <a:ext cx="280133" cy="226726"/>
            </a:xfrm>
            <a:prstGeom prst="rightArrow">
              <a:avLst/>
            </a:prstGeom>
            <a:solidFill>
              <a:srgbClr val="002060"/>
            </a:solidFill>
            <a:ln w="127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軟正黑體"/>
                <a:cs typeface="+mn-cs"/>
              </a:endParaRPr>
            </a:p>
          </p:txBody>
        </p:sp>
        <p:sp>
          <p:nvSpPr>
            <p:cNvPr id="87" name="矩形: 圓角 86">
              <a:extLst>
                <a:ext uri="{FF2B5EF4-FFF2-40B4-BE49-F238E27FC236}">
                  <a16:creationId xmlns:a16="http://schemas.microsoft.com/office/drawing/2014/main" id="{E4C206CD-7F56-4ACF-B6FC-BF4C0F548B4D}"/>
                </a:ext>
              </a:extLst>
            </p:cNvPr>
            <p:cNvSpPr/>
            <p:nvPr/>
          </p:nvSpPr>
          <p:spPr>
            <a:xfrm>
              <a:off x="9171129" y="78440"/>
              <a:ext cx="1234759" cy="484936"/>
            </a:xfrm>
            <a:prstGeom prst="round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zh-TW" altLang="en-US" b="1" kern="0">
                  <a:solidFill>
                    <a:prstClr val="black"/>
                  </a:solidFill>
                  <a:latin typeface="Arial"/>
                  <a:ea typeface="微軟正黑體"/>
                </a:rPr>
                <a:t>設備驗證</a:t>
              </a:r>
              <a:endParaRPr lang="zh-TW" altLang="en-US" b="1" kern="0" dirty="0">
                <a:solidFill>
                  <a:prstClr val="black"/>
                </a:solidFill>
                <a:latin typeface="Arial"/>
                <a:ea typeface="微軟正黑體"/>
              </a:endParaRPr>
            </a:p>
          </p:txBody>
        </p:sp>
      </p:grpSp>
      <p:grpSp>
        <p:nvGrpSpPr>
          <p:cNvPr id="88" name="群組 87">
            <a:extLst>
              <a:ext uri="{FF2B5EF4-FFF2-40B4-BE49-F238E27FC236}">
                <a16:creationId xmlns:a16="http://schemas.microsoft.com/office/drawing/2014/main" id="{F88718D9-C9DC-4C12-9058-07E7FBF654D6}"/>
              </a:ext>
            </a:extLst>
          </p:cNvPr>
          <p:cNvGrpSpPr/>
          <p:nvPr/>
        </p:nvGrpSpPr>
        <p:grpSpPr>
          <a:xfrm>
            <a:off x="337101" y="948503"/>
            <a:ext cx="8419546" cy="485589"/>
            <a:chOff x="4230340" y="78440"/>
            <a:chExt cx="6175548" cy="485589"/>
          </a:xfrm>
        </p:grpSpPr>
        <p:sp>
          <p:nvSpPr>
            <p:cNvPr id="89" name="矩形: 圓角 88">
              <a:extLst>
                <a:ext uri="{FF2B5EF4-FFF2-40B4-BE49-F238E27FC236}">
                  <a16:creationId xmlns:a16="http://schemas.microsoft.com/office/drawing/2014/main" id="{483B7312-00DF-4E1B-81DF-C1FDF98BC64C}"/>
                </a:ext>
              </a:extLst>
            </p:cNvPr>
            <p:cNvSpPr/>
            <p:nvPr/>
          </p:nvSpPr>
          <p:spPr>
            <a:xfrm>
              <a:off x="4230340" y="79093"/>
              <a:ext cx="1234759" cy="484936"/>
            </a:xfrm>
            <a:prstGeom prst="round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zh-TW" altLang="en-US" b="1" kern="0">
                  <a:solidFill>
                    <a:prstClr val="black"/>
                  </a:solidFill>
                  <a:latin typeface="Arial"/>
                  <a:ea typeface="微軟正黑體"/>
                </a:rPr>
                <a:t>感測元件設計</a:t>
              </a:r>
              <a:endParaRPr lang="zh-TW" altLang="en-US" b="1" kern="0" dirty="0">
                <a:solidFill>
                  <a:prstClr val="black"/>
                </a:solidFill>
                <a:latin typeface="Arial"/>
                <a:ea typeface="微軟正黑體"/>
              </a:endParaRPr>
            </a:p>
          </p:txBody>
        </p:sp>
        <p:sp>
          <p:nvSpPr>
            <p:cNvPr id="90" name="箭號: 向右 89">
              <a:extLst>
                <a:ext uri="{FF2B5EF4-FFF2-40B4-BE49-F238E27FC236}">
                  <a16:creationId xmlns:a16="http://schemas.microsoft.com/office/drawing/2014/main" id="{CBC2F8F9-03ED-4B21-9186-52DC545EC315}"/>
                </a:ext>
              </a:extLst>
            </p:cNvPr>
            <p:cNvSpPr/>
            <p:nvPr/>
          </p:nvSpPr>
          <p:spPr>
            <a:xfrm>
              <a:off x="5530117" y="184478"/>
              <a:ext cx="280133" cy="226726"/>
            </a:xfrm>
            <a:prstGeom prst="rightArrow">
              <a:avLst/>
            </a:prstGeom>
            <a:solidFill>
              <a:srgbClr val="002060"/>
            </a:solidFill>
            <a:ln w="127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軟正黑體"/>
                <a:cs typeface="+mn-cs"/>
              </a:endParaRPr>
            </a:p>
          </p:txBody>
        </p:sp>
        <p:sp>
          <p:nvSpPr>
            <p:cNvPr id="91" name="矩形: 圓角 90">
              <a:extLst>
                <a:ext uri="{FF2B5EF4-FFF2-40B4-BE49-F238E27FC236}">
                  <a16:creationId xmlns:a16="http://schemas.microsoft.com/office/drawing/2014/main" id="{744F214A-0C07-4A4A-8CB1-075321355427}"/>
                </a:ext>
              </a:extLst>
            </p:cNvPr>
            <p:cNvSpPr/>
            <p:nvPr/>
          </p:nvSpPr>
          <p:spPr>
            <a:xfrm>
              <a:off x="5875268" y="79093"/>
              <a:ext cx="1234759" cy="484936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ln w="38100" cap="flat" cmpd="sng" algn="ctr">
              <a:solidFill>
                <a:srgbClr val="FF5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zh-TW" altLang="en-US" b="1" kern="0">
                  <a:solidFill>
                    <a:srgbClr val="FF5050"/>
                  </a:solidFill>
                  <a:latin typeface="Arial"/>
                  <a:ea typeface="微軟正黑體"/>
                </a:rPr>
                <a:t>感測元件分析</a:t>
              </a:r>
              <a:endParaRPr lang="zh-TW" altLang="en-US" b="1" kern="0" dirty="0">
                <a:solidFill>
                  <a:srgbClr val="FF5050"/>
                </a:solidFill>
                <a:latin typeface="Arial"/>
                <a:ea typeface="微軟正黑體"/>
              </a:endParaRPr>
            </a:p>
          </p:txBody>
        </p:sp>
        <p:sp>
          <p:nvSpPr>
            <p:cNvPr id="92" name="箭號: 向右 91">
              <a:extLst>
                <a:ext uri="{FF2B5EF4-FFF2-40B4-BE49-F238E27FC236}">
                  <a16:creationId xmlns:a16="http://schemas.microsoft.com/office/drawing/2014/main" id="{F0375B7A-99D5-4D6A-BED5-15A682D5A4A9}"/>
                </a:ext>
              </a:extLst>
            </p:cNvPr>
            <p:cNvSpPr/>
            <p:nvPr/>
          </p:nvSpPr>
          <p:spPr>
            <a:xfrm>
              <a:off x="7180023" y="184478"/>
              <a:ext cx="280133" cy="226726"/>
            </a:xfrm>
            <a:prstGeom prst="rightArrow">
              <a:avLst/>
            </a:prstGeom>
            <a:solidFill>
              <a:srgbClr val="002060"/>
            </a:solidFill>
            <a:ln w="127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軟正黑體"/>
                <a:cs typeface="+mn-cs"/>
              </a:endParaRPr>
            </a:p>
          </p:txBody>
        </p:sp>
        <p:sp>
          <p:nvSpPr>
            <p:cNvPr id="93" name="矩形: 圓角 92">
              <a:extLst>
                <a:ext uri="{FF2B5EF4-FFF2-40B4-BE49-F238E27FC236}">
                  <a16:creationId xmlns:a16="http://schemas.microsoft.com/office/drawing/2014/main" id="{23317B38-19CB-441E-9040-A95A29A23B38}"/>
                </a:ext>
              </a:extLst>
            </p:cNvPr>
            <p:cNvSpPr/>
            <p:nvPr/>
          </p:nvSpPr>
          <p:spPr>
            <a:xfrm>
              <a:off x="7520196" y="78440"/>
              <a:ext cx="1234759" cy="484936"/>
            </a:xfrm>
            <a:prstGeom prst="round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zh-TW" altLang="en-US" b="1" kern="0">
                  <a:solidFill>
                    <a:prstClr val="black"/>
                  </a:solidFill>
                  <a:latin typeface="Arial"/>
                  <a:ea typeface="微軟正黑體"/>
                </a:rPr>
                <a:t>感測元件校正</a:t>
              </a:r>
              <a:endParaRPr lang="zh-TW" altLang="en-US" b="1" kern="0" dirty="0">
                <a:solidFill>
                  <a:prstClr val="black"/>
                </a:solidFill>
                <a:latin typeface="Arial"/>
                <a:ea typeface="微軟正黑體"/>
              </a:endParaRPr>
            </a:p>
          </p:txBody>
        </p:sp>
        <p:sp>
          <p:nvSpPr>
            <p:cNvPr id="94" name="箭號: 向右 93">
              <a:extLst>
                <a:ext uri="{FF2B5EF4-FFF2-40B4-BE49-F238E27FC236}">
                  <a16:creationId xmlns:a16="http://schemas.microsoft.com/office/drawing/2014/main" id="{1E148AD0-1D01-41E9-AE76-AA7524704CD1}"/>
                </a:ext>
              </a:extLst>
            </p:cNvPr>
            <p:cNvSpPr/>
            <p:nvPr/>
          </p:nvSpPr>
          <p:spPr>
            <a:xfrm>
              <a:off x="8830956" y="184478"/>
              <a:ext cx="280133" cy="226726"/>
            </a:xfrm>
            <a:prstGeom prst="rightArrow">
              <a:avLst/>
            </a:prstGeom>
            <a:solidFill>
              <a:srgbClr val="002060"/>
            </a:solidFill>
            <a:ln w="127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軟正黑體"/>
                <a:cs typeface="+mn-cs"/>
              </a:endParaRPr>
            </a:p>
          </p:txBody>
        </p:sp>
        <p:sp>
          <p:nvSpPr>
            <p:cNvPr id="95" name="矩形: 圓角 94">
              <a:extLst>
                <a:ext uri="{FF2B5EF4-FFF2-40B4-BE49-F238E27FC236}">
                  <a16:creationId xmlns:a16="http://schemas.microsoft.com/office/drawing/2014/main" id="{A6ACF9E9-EE99-433C-AFBB-530D1B6A001B}"/>
                </a:ext>
              </a:extLst>
            </p:cNvPr>
            <p:cNvSpPr/>
            <p:nvPr/>
          </p:nvSpPr>
          <p:spPr>
            <a:xfrm>
              <a:off x="9171129" y="78440"/>
              <a:ext cx="1234759" cy="484936"/>
            </a:xfrm>
            <a:prstGeom prst="round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zh-TW" altLang="en-US" b="1" kern="0">
                  <a:solidFill>
                    <a:prstClr val="black"/>
                  </a:solidFill>
                  <a:latin typeface="Arial"/>
                  <a:ea typeface="微軟正黑體"/>
                </a:rPr>
                <a:t>設備驗證</a:t>
              </a:r>
              <a:endParaRPr lang="zh-TW" altLang="en-US" b="1" kern="0" dirty="0">
                <a:solidFill>
                  <a:prstClr val="black"/>
                </a:solidFill>
                <a:latin typeface="Arial"/>
                <a:ea typeface="微軟正黑體"/>
              </a:endParaRPr>
            </a:p>
          </p:txBody>
        </p:sp>
      </p:grpSp>
      <p:pic>
        <p:nvPicPr>
          <p:cNvPr id="96" name="圖片 95">
            <a:extLst>
              <a:ext uri="{FF2B5EF4-FFF2-40B4-BE49-F238E27FC236}">
                <a16:creationId xmlns:a16="http://schemas.microsoft.com/office/drawing/2014/main" id="{F8B40BA4-9C0D-4574-8758-8E9C79A126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54315" y="1985071"/>
            <a:ext cx="1828165" cy="147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2151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2" grpId="0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861C1F48-5A8D-4D95-B446-C766C19D2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6998" y="4264853"/>
            <a:ext cx="3732870" cy="2291705"/>
          </a:xfrm>
          <a:prstGeom prst="rect">
            <a:avLst/>
          </a:prstGeom>
        </p:spPr>
      </p:pic>
      <p:sp>
        <p:nvSpPr>
          <p:cNvPr id="3" name="投影片編號版面配置區 13">
            <a:extLst>
              <a:ext uri="{FF2B5EF4-FFF2-40B4-BE49-F238E27FC236}">
                <a16:creationId xmlns:a16="http://schemas.microsoft.com/office/drawing/2014/main" id="{62EDAC32-B667-44F2-9AB9-59E5DF5BD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07B1-072B-4AA8-9FEF-7C044C456647}" type="slidenum">
              <a:rPr lang="zh-TW" altLang="en-US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fld>
            <a:endParaRPr lang="zh-TW" altLang="en-US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C3C669D0-C5E5-42C5-920F-A09E9726B9FB}"/>
              </a:ext>
            </a:extLst>
          </p:cNvPr>
          <p:cNvGrpSpPr/>
          <p:nvPr/>
        </p:nvGrpSpPr>
        <p:grpSpPr>
          <a:xfrm>
            <a:off x="99419" y="1652166"/>
            <a:ext cx="5738689" cy="2175029"/>
            <a:chOff x="117821" y="3121223"/>
            <a:chExt cx="7175919" cy="2892538"/>
          </a:xfrm>
        </p:grpSpPr>
        <p:pic>
          <p:nvPicPr>
            <p:cNvPr id="22" name="圖片 21">
              <a:extLst>
                <a:ext uri="{FF2B5EF4-FFF2-40B4-BE49-F238E27FC236}">
                  <a16:creationId xmlns:a16="http://schemas.microsoft.com/office/drawing/2014/main" id="{E14F7174-7A71-4592-BD36-261E9D1EEA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7525" y="3504241"/>
              <a:ext cx="6477274" cy="2509520"/>
            </a:xfrm>
            <a:prstGeom prst="rect">
              <a:avLst/>
            </a:prstGeom>
          </p:spPr>
        </p:pic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846183BA-F6D6-4A50-A48B-83C45939DBEC}"/>
                </a:ext>
              </a:extLst>
            </p:cNvPr>
            <p:cNvSpPr txBox="1"/>
            <p:nvPr/>
          </p:nvSpPr>
          <p:spPr>
            <a:xfrm>
              <a:off x="2095350" y="4509367"/>
              <a:ext cx="387263" cy="4911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F</a:t>
              </a:r>
              <a:endParaRPr lang="zh-TW" altLang="en-US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箭號: 向右 23">
              <a:extLst>
                <a:ext uri="{FF2B5EF4-FFF2-40B4-BE49-F238E27FC236}">
                  <a16:creationId xmlns:a16="http://schemas.microsoft.com/office/drawing/2014/main" id="{F86DCB4E-29BB-44D7-B276-B1E5F74FCCDA}"/>
                </a:ext>
              </a:extLst>
            </p:cNvPr>
            <p:cNvSpPr/>
            <p:nvPr/>
          </p:nvSpPr>
          <p:spPr>
            <a:xfrm>
              <a:off x="694880" y="4576479"/>
              <a:ext cx="292961" cy="211851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箭號: 向右 24">
              <a:extLst>
                <a:ext uri="{FF2B5EF4-FFF2-40B4-BE49-F238E27FC236}">
                  <a16:creationId xmlns:a16="http://schemas.microsoft.com/office/drawing/2014/main" id="{E5743D1D-9F34-4420-AD6B-598D0DF6C89D}"/>
                </a:ext>
              </a:extLst>
            </p:cNvPr>
            <p:cNvSpPr/>
            <p:nvPr/>
          </p:nvSpPr>
          <p:spPr>
            <a:xfrm>
              <a:off x="2534527" y="4576479"/>
              <a:ext cx="292961" cy="211851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id="{97F31AF7-5904-4DC4-8909-080CB2D30ED8}"/>
                </a:ext>
              </a:extLst>
            </p:cNvPr>
            <p:cNvSpPr txBox="1"/>
            <p:nvPr/>
          </p:nvSpPr>
          <p:spPr>
            <a:xfrm>
              <a:off x="117821" y="4080728"/>
              <a:ext cx="1128916" cy="409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4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螺絲推力</a:t>
              </a:r>
            </a:p>
          </p:txBody>
        </p:sp>
        <p:cxnSp>
          <p:nvCxnSpPr>
            <p:cNvPr id="27" name="直線單箭頭接點 26">
              <a:extLst>
                <a:ext uri="{FF2B5EF4-FFF2-40B4-BE49-F238E27FC236}">
                  <a16:creationId xmlns:a16="http://schemas.microsoft.com/office/drawing/2014/main" id="{BDB4D779-3AE2-4CCF-91E4-7351F85716C8}"/>
                </a:ext>
              </a:extLst>
            </p:cNvPr>
            <p:cNvCxnSpPr>
              <a:cxnSpLocks/>
            </p:cNvCxnSpPr>
            <p:nvPr/>
          </p:nvCxnSpPr>
          <p:spPr>
            <a:xfrm>
              <a:off x="3758156" y="3504241"/>
              <a:ext cx="0" cy="102598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文字方塊 27">
              <a:extLst>
                <a:ext uri="{FF2B5EF4-FFF2-40B4-BE49-F238E27FC236}">
                  <a16:creationId xmlns:a16="http://schemas.microsoft.com/office/drawing/2014/main" id="{5CE54DF7-4FCE-4D07-9B94-7C24DC0DE686}"/>
                </a:ext>
              </a:extLst>
            </p:cNvPr>
            <p:cNvSpPr txBox="1"/>
            <p:nvPr/>
          </p:nvSpPr>
          <p:spPr>
            <a:xfrm>
              <a:off x="3246637" y="3121223"/>
              <a:ext cx="1259208" cy="409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S</a:t>
              </a:r>
              <a:r>
                <a:rPr lang="zh-TW" altLang="en-US" sz="14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型荷重元</a:t>
              </a:r>
            </a:p>
          </p:txBody>
        </p:sp>
        <p:cxnSp>
          <p:nvCxnSpPr>
            <p:cNvPr id="29" name="直線單箭頭接點 28">
              <a:extLst>
                <a:ext uri="{FF2B5EF4-FFF2-40B4-BE49-F238E27FC236}">
                  <a16:creationId xmlns:a16="http://schemas.microsoft.com/office/drawing/2014/main" id="{701471FF-3332-48E3-B3B6-2056D3EF578C}"/>
                </a:ext>
              </a:extLst>
            </p:cNvPr>
            <p:cNvCxnSpPr>
              <a:cxnSpLocks/>
            </p:cNvCxnSpPr>
            <p:nvPr/>
          </p:nvCxnSpPr>
          <p:spPr>
            <a:xfrm>
              <a:off x="4890669" y="3429000"/>
              <a:ext cx="0" cy="64856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字方塊 29">
              <a:extLst>
                <a:ext uri="{FF2B5EF4-FFF2-40B4-BE49-F238E27FC236}">
                  <a16:creationId xmlns:a16="http://schemas.microsoft.com/office/drawing/2014/main" id="{8BD7B971-2432-4DDB-9496-5B28C0CF25BF}"/>
                </a:ext>
              </a:extLst>
            </p:cNvPr>
            <p:cNvSpPr txBox="1"/>
            <p:nvPr/>
          </p:nvSpPr>
          <p:spPr>
            <a:xfrm>
              <a:off x="4384503" y="3121223"/>
              <a:ext cx="1577917" cy="409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4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應變感測元件</a:t>
              </a:r>
            </a:p>
          </p:txBody>
        </p:sp>
        <p:cxnSp>
          <p:nvCxnSpPr>
            <p:cNvPr id="31" name="直線單箭頭接點 30">
              <a:extLst>
                <a:ext uri="{FF2B5EF4-FFF2-40B4-BE49-F238E27FC236}">
                  <a16:creationId xmlns:a16="http://schemas.microsoft.com/office/drawing/2014/main" id="{415C37F6-0A02-4571-B09E-CC1413F06CA8}"/>
                </a:ext>
              </a:extLst>
            </p:cNvPr>
            <p:cNvCxnSpPr>
              <a:cxnSpLocks/>
            </p:cNvCxnSpPr>
            <p:nvPr/>
          </p:nvCxnSpPr>
          <p:spPr>
            <a:xfrm>
              <a:off x="6571265" y="3429000"/>
              <a:ext cx="0" cy="110122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id="{23555CBD-3543-49F5-AF54-FA364D6BCF7B}"/>
                </a:ext>
              </a:extLst>
            </p:cNvPr>
            <p:cNvSpPr txBox="1"/>
            <p:nvPr/>
          </p:nvSpPr>
          <p:spPr>
            <a:xfrm>
              <a:off x="5940323" y="3121223"/>
              <a:ext cx="1353417" cy="409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4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位移感測器</a:t>
              </a:r>
            </a:p>
          </p:txBody>
        </p:sp>
      </p:grp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FF368177-EE07-4868-9289-FE39A378D41E}"/>
              </a:ext>
            </a:extLst>
          </p:cNvPr>
          <p:cNvSpPr txBox="1"/>
          <p:nvPr/>
        </p:nvSpPr>
        <p:spPr>
          <a:xfrm>
            <a:off x="6138170" y="302168"/>
            <a:ext cx="27217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感測元件</a:t>
            </a: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開發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5" name="圖片 34">
            <a:extLst>
              <a:ext uri="{FF2B5EF4-FFF2-40B4-BE49-F238E27FC236}">
                <a16:creationId xmlns:a16="http://schemas.microsoft.com/office/drawing/2014/main" id="{6012CA39-2A31-4B08-96BC-2D006D551DB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19"/>
          <a:stretch/>
        </p:blipFill>
        <p:spPr>
          <a:xfrm>
            <a:off x="6319439" y="1568372"/>
            <a:ext cx="2471110" cy="2467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圖片 36">
            <a:extLst>
              <a:ext uri="{FF2B5EF4-FFF2-40B4-BE49-F238E27FC236}">
                <a16:creationId xmlns:a16="http://schemas.microsoft.com/office/drawing/2014/main" id="{F80E2BA5-83A7-4B5E-B206-436E283AD223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44" y="4264853"/>
            <a:ext cx="3732870" cy="2323375"/>
          </a:xfrm>
          <a:prstGeom prst="rect">
            <a:avLst/>
          </a:prstGeom>
          <a:noFill/>
        </p:spPr>
      </p:pic>
      <p:pic>
        <p:nvPicPr>
          <p:cNvPr id="34" name="圖片 33">
            <a:extLst>
              <a:ext uri="{FF2B5EF4-FFF2-40B4-BE49-F238E27FC236}">
                <a16:creationId xmlns:a16="http://schemas.microsoft.com/office/drawing/2014/main" id="{7E8E9F01-D0E9-4F0F-AADC-91C95A342CD6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566" y="4490965"/>
            <a:ext cx="2390687" cy="2065281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文字方塊 35">
            <a:extLst>
              <a:ext uri="{FF2B5EF4-FFF2-40B4-BE49-F238E27FC236}">
                <a16:creationId xmlns:a16="http://schemas.microsoft.com/office/drawing/2014/main" id="{D4A88370-AE50-4542-A133-E00AD9A08110}"/>
              </a:ext>
            </a:extLst>
          </p:cNvPr>
          <p:cNvSpPr txBox="1"/>
          <p:nvPr/>
        </p:nvSpPr>
        <p:spPr>
          <a:xfrm>
            <a:off x="2043275" y="4133312"/>
            <a:ext cx="13953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1800" b="1">
                <a:solidFill>
                  <a:schemeClr val="accent1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剛度數據表</a:t>
            </a:r>
            <a:endParaRPr lang="zh-TW" altLang="en-US" b="1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334C431-A1DC-4F6A-A1BA-017F6564B262}"/>
              </a:ext>
            </a:extLst>
          </p:cNvPr>
          <p:cNvSpPr txBox="1"/>
          <p:nvPr/>
        </p:nvSpPr>
        <p:spPr>
          <a:xfrm>
            <a:off x="5451615" y="4513445"/>
            <a:ext cx="2507418" cy="1703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1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線性度</a:t>
            </a:r>
            <a:r>
              <a:rPr lang="en-US" altLang="zh-TW" sz="1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en-US" altLang="zh-TW" sz="18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2%F.S.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1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靈敏度</a:t>
            </a:r>
            <a:r>
              <a:rPr lang="en-US" altLang="zh-TW" sz="1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en-US" altLang="zh-TW" sz="18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0.004mV/N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1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重複性</a:t>
            </a:r>
            <a:r>
              <a:rPr lang="en-US" altLang="zh-TW" sz="1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en-US" altLang="zh-TW" sz="18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18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等級</a:t>
            </a:r>
            <a:r>
              <a:rPr lang="en-US" altLang="zh-TW" sz="18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良好</a:t>
            </a:r>
            <a:r>
              <a:rPr lang="en-US" altLang="zh-TW" sz="18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驗證誤差率</a:t>
            </a:r>
            <a:r>
              <a:rPr lang="en-US" alt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en-US" altLang="zh-TW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1.2%</a:t>
            </a:r>
            <a:endParaRPr lang="en-US" altLang="zh-TW" sz="1800" b="1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1" name="群組 40">
            <a:extLst>
              <a:ext uri="{FF2B5EF4-FFF2-40B4-BE49-F238E27FC236}">
                <a16:creationId xmlns:a16="http://schemas.microsoft.com/office/drawing/2014/main" id="{52878741-840F-49EA-97B4-F3E470A0AD47}"/>
              </a:ext>
            </a:extLst>
          </p:cNvPr>
          <p:cNvGrpSpPr/>
          <p:nvPr/>
        </p:nvGrpSpPr>
        <p:grpSpPr>
          <a:xfrm>
            <a:off x="337101" y="951943"/>
            <a:ext cx="8419546" cy="485589"/>
            <a:chOff x="4230340" y="78440"/>
            <a:chExt cx="6175548" cy="485589"/>
          </a:xfrm>
        </p:grpSpPr>
        <p:sp>
          <p:nvSpPr>
            <p:cNvPr id="48" name="矩形: 圓角 47">
              <a:extLst>
                <a:ext uri="{FF2B5EF4-FFF2-40B4-BE49-F238E27FC236}">
                  <a16:creationId xmlns:a16="http://schemas.microsoft.com/office/drawing/2014/main" id="{083F9F49-39A2-4920-9A42-F6A52F7BA03A}"/>
                </a:ext>
              </a:extLst>
            </p:cNvPr>
            <p:cNvSpPr/>
            <p:nvPr/>
          </p:nvSpPr>
          <p:spPr>
            <a:xfrm>
              <a:off x="4230340" y="79093"/>
              <a:ext cx="1234759" cy="484936"/>
            </a:xfrm>
            <a:prstGeom prst="round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zh-TW" altLang="en-US" b="1" kern="0">
                  <a:solidFill>
                    <a:prstClr val="black"/>
                  </a:solidFill>
                  <a:latin typeface="Arial"/>
                  <a:ea typeface="微軟正黑體"/>
                </a:rPr>
                <a:t>感測元件設計</a:t>
              </a:r>
              <a:endParaRPr lang="zh-TW" altLang="en-US" b="1" kern="0" dirty="0">
                <a:solidFill>
                  <a:prstClr val="black"/>
                </a:solidFill>
                <a:latin typeface="Arial"/>
                <a:ea typeface="微軟正黑體"/>
              </a:endParaRPr>
            </a:p>
          </p:txBody>
        </p:sp>
        <p:sp>
          <p:nvSpPr>
            <p:cNvPr id="50" name="箭號: 向右 49">
              <a:extLst>
                <a:ext uri="{FF2B5EF4-FFF2-40B4-BE49-F238E27FC236}">
                  <a16:creationId xmlns:a16="http://schemas.microsoft.com/office/drawing/2014/main" id="{8B5FE090-6DEA-4622-AFFD-3214DA20CD92}"/>
                </a:ext>
              </a:extLst>
            </p:cNvPr>
            <p:cNvSpPr/>
            <p:nvPr/>
          </p:nvSpPr>
          <p:spPr>
            <a:xfrm>
              <a:off x="5530117" y="184478"/>
              <a:ext cx="280133" cy="226726"/>
            </a:xfrm>
            <a:prstGeom prst="rightArrow">
              <a:avLst/>
            </a:prstGeom>
            <a:solidFill>
              <a:srgbClr val="002060"/>
            </a:solidFill>
            <a:ln w="127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軟正黑體"/>
                <a:cs typeface="+mn-cs"/>
              </a:endParaRPr>
            </a:p>
          </p:txBody>
        </p:sp>
        <p:sp>
          <p:nvSpPr>
            <p:cNvPr id="51" name="矩形: 圓角 50">
              <a:extLst>
                <a:ext uri="{FF2B5EF4-FFF2-40B4-BE49-F238E27FC236}">
                  <a16:creationId xmlns:a16="http://schemas.microsoft.com/office/drawing/2014/main" id="{658F9B83-96AB-4E1B-942B-620512A0EED5}"/>
                </a:ext>
              </a:extLst>
            </p:cNvPr>
            <p:cNvSpPr/>
            <p:nvPr/>
          </p:nvSpPr>
          <p:spPr>
            <a:xfrm>
              <a:off x="5875268" y="79093"/>
              <a:ext cx="1234759" cy="484936"/>
            </a:xfrm>
            <a:prstGeom prst="round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zh-TW" altLang="en-US" b="1" kern="0">
                  <a:solidFill>
                    <a:prstClr val="black"/>
                  </a:solidFill>
                  <a:latin typeface="Arial"/>
                  <a:ea typeface="微軟正黑體"/>
                </a:rPr>
                <a:t>感測元件分析</a:t>
              </a:r>
              <a:endParaRPr lang="zh-TW" altLang="en-US" b="1" kern="0" dirty="0">
                <a:solidFill>
                  <a:prstClr val="black"/>
                </a:solidFill>
                <a:latin typeface="Arial"/>
                <a:ea typeface="微軟正黑體"/>
              </a:endParaRPr>
            </a:p>
          </p:txBody>
        </p:sp>
        <p:sp>
          <p:nvSpPr>
            <p:cNvPr id="52" name="箭號: 向右 51">
              <a:extLst>
                <a:ext uri="{FF2B5EF4-FFF2-40B4-BE49-F238E27FC236}">
                  <a16:creationId xmlns:a16="http://schemas.microsoft.com/office/drawing/2014/main" id="{D1810888-E346-4908-A2EA-4E784654AFB8}"/>
                </a:ext>
              </a:extLst>
            </p:cNvPr>
            <p:cNvSpPr/>
            <p:nvPr/>
          </p:nvSpPr>
          <p:spPr>
            <a:xfrm>
              <a:off x="7180023" y="184478"/>
              <a:ext cx="280133" cy="226726"/>
            </a:xfrm>
            <a:prstGeom prst="rightArrow">
              <a:avLst/>
            </a:prstGeom>
            <a:solidFill>
              <a:srgbClr val="002060"/>
            </a:solidFill>
            <a:ln w="127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軟正黑體"/>
                <a:cs typeface="+mn-cs"/>
              </a:endParaRPr>
            </a:p>
          </p:txBody>
        </p:sp>
        <p:sp>
          <p:nvSpPr>
            <p:cNvPr id="53" name="矩形: 圓角 52">
              <a:extLst>
                <a:ext uri="{FF2B5EF4-FFF2-40B4-BE49-F238E27FC236}">
                  <a16:creationId xmlns:a16="http://schemas.microsoft.com/office/drawing/2014/main" id="{4B541562-A730-402A-9D57-A0B52A1CE303}"/>
                </a:ext>
              </a:extLst>
            </p:cNvPr>
            <p:cNvSpPr/>
            <p:nvPr/>
          </p:nvSpPr>
          <p:spPr>
            <a:xfrm>
              <a:off x="7520196" y="78440"/>
              <a:ext cx="1234759" cy="484936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ln w="38100" cap="flat" cmpd="sng" algn="ctr">
              <a:solidFill>
                <a:srgbClr val="FF5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zh-TW" altLang="en-US" b="1" kern="0">
                  <a:solidFill>
                    <a:srgbClr val="FF5050"/>
                  </a:solidFill>
                  <a:latin typeface="Arial"/>
                  <a:ea typeface="微軟正黑體"/>
                </a:rPr>
                <a:t>感測元件校正</a:t>
              </a:r>
              <a:endParaRPr lang="zh-TW" altLang="en-US" b="1" kern="0" dirty="0">
                <a:solidFill>
                  <a:srgbClr val="FF5050"/>
                </a:solidFill>
                <a:latin typeface="Arial"/>
                <a:ea typeface="微軟正黑體"/>
              </a:endParaRPr>
            </a:p>
          </p:txBody>
        </p:sp>
        <p:sp>
          <p:nvSpPr>
            <p:cNvPr id="55" name="箭號: 向右 54">
              <a:extLst>
                <a:ext uri="{FF2B5EF4-FFF2-40B4-BE49-F238E27FC236}">
                  <a16:creationId xmlns:a16="http://schemas.microsoft.com/office/drawing/2014/main" id="{518B0D60-D8D9-471E-BF4B-EEAD9E6CCF9E}"/>
                </a:ext>
              </a:extLst>
            </p:cNvPr>
            <p:cNvSpPr/>
            <p:nvPr/>
          </p:nvSpPr>
          <p:spPr>
            <a:xfrm>
              <a:off x="8830956" y="184478"/>
              <a:ext cx="280133" cy="226726"/>
            </a:xfrm>
            <a:prstGeom prst="rightArrow">
              <a:avLst/>
            </a:prstGeom>
            <a:solidFill>
              <a:srgbClr val="002060"/>
            </a:solidFill>
            <a:ln w="127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軟正黑體"/>
                <a:cs typeface="+mn-cs"/>
              </a:endParaRPr>
            </a:p>
          </p:txBody>
        </p:sp>
        <p:sp>
          <p:nvSpPr>
            <p:cNvPr id="56" name="矩形: 圓角 55">
              <a:extLst>
                <a:ext uri="{FF2B5EF4-FFF2-40B4-BE49-F238E27FC236}">
                  <a16:creationId xmlns:a16="http://schemas.microsoft.com/office/drawing/2014/main" id="{4F6FF80C-7EB0-4B14-970C-0819B3F2506E}"/>
                </a:ext>
              </a:extLst>
            </p:cNvPr>
            <p:cNvSpPr/>
            <p:nvPr/>
          </p:nvSpPr>
          <p:spPr>
            <a:xfrm>
              <a:off x="9171129" y="78440"/>
              <a:ext cx="1234759" cy="484936"/>
            </a:xfrm>
            <a:prstGeom prst="round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zh-TW" altLang="en-US" b="1" kern="0">
                  <a:solidFill>
                    <a:prstClr val="black"/>
                  </a:solidFill>
                  <a:latin typeface="Arial"/>
                  <a:ea typeface="微軟正黑體"/>
                </a:rPr>
                <a:t>設備驗證</a:t>
              </a:r>
              <a:endParaRPr lang="zh-TW" altLang="en-US" b="1" kern="0" dirty="0">
                <a:solidFill>
                  <a:prstClr val="black"/>
                </a:solidFill>
                <a:latin typeface="Arial"/>
                <a:ea typeface="微軟正黑體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14CA1408-1050-40C2-86DE-5E465806C72D}"/>
                  </a:ext>
                </a:extLst>
              </p:cNvPr>
              <p:cNvSpPr txBox="1"/>
              <p:nvPr/>
            </p:nvSpPr>
            <p:spPr>
              <a:xfrm>
                <a:off x="346270" y="6549632"/>
                <a:ext cx="2751931" cy="379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TW" altLang="en-US" b="1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剛度值</a:t>
                </a:r>
                <a:r>
                  <a:rPr lang="en-US" altLang="zh-TW" b="1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:</a:t>
                </a:r>
                <a14:m>
                  <m:oMath xmlns:m="http://schemas.openxmlformats.org/officeDocument/2006/math">
                    <m:r>
                      <a:rPr lang="en-US" altLang="zh-TW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𝟒</m:t>
                    </m:r>
                    <m:r>
                      <a:rPr lang="en-US" altLang="zh-TW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.</m:t>
                    </m:r>
                    <m:r>
                      <a:rPr lang="en-US" altLang="zh-TW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𝟕</m:t>
                    </m:r>
                    <m:r>
                      <a:rPr lang="en-US" altLang="zh-TW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TW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zh-TW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altLang="zh-TW" b="1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N/mm</a:t>
                </a:r>
                <a:endParaRPr lang="zh-TW" altLang="en-US"/>
              </a:p>
            </p:txBody>
          </p:sp>
        </mc:Choice>
        <mc:Fallback xmlns=""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14CA1408-1050-40C2-86DE-5E465806C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70" y="6549632"/>
                <a:ext cx="2751931" cy="379656"/>
              </a:xfrm>
              <a:prstGeom prst="rect">
                <a:avLst/>
              </a:prstGeom>
              <a:blipFill>
                <a:blip r:embed="rId8"/>
                <a:stretch>
                  <a:fillRect l="-1996" t="-6349" r="-887" b="-222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>
            <a:extLst>
              <a:ext uri="{FF2B5EF4-FFF2-40B4-BE49-F238E27FC236}">
                <a16:creationId xmlns:a16="http://schemas.microsoft.com/office/drawing/2014/main" id="{622A3390-C867-4959-BBF9-1830401C6A6F}"/>
              </a:ext>
            </a:extLst>
          </p:cNvPr>
          <p:cNvSpPr/>
          <p:nvPr/>
        </p:nvSpPr>
        <p:spPr>
          <a:xfrm>
            <a:off x="2892669" y="6263550"/>
            <a:ext cx="983866" cy="2575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文字方塊 57">
            <a:extLst>
              <a:ext uri="{FF2B5EF4-FFF2-40B4-BE49-F238E27FC236}">
                <a16:creationId xmlns:a16="http://schemas.microsoft.com/office/drawing/2014/main" id="{175BAC57-C0AB-4CCD-888B-F1BADAE2294C}"/>
              </a:ext>
            </a:extLst>
          </p:cNvPr>
          <p:cNvSpPr txBox="1"/>
          <p:nvPr/>
        </p:nvSpPr>
        <p:spPr>
          <a:xfrm>
            <a:off x="3097067" y="6561806"/>
            <a:ext cx="633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prstClr val="black"/>
                </a:solidFill>
                <a:latin typeface="Arial"/>
                <a:ea typeface="微軟正黑體"/>
              </a:rPr>
              <a:t>*將剛度</a:t>
            </a:r>
            <a:r>
              <a:rPr lang="zh-TW" altLang="en-US" b="1">
                <a:solidFill>
                  <a:prstClr val="black"/>
                </a:solidFill>
                <a:latin typeface="Arial"/>
                <a:ea typeface="微軟正黑體"/>
              </a:rPr>
              <a:t>係數方程式寫入</a:t>
            </a:r>
            <a:r>
              <a:rPr lang="en-US" altLang="zh-TW" b="1" dirty="0">
                <a:solidFill>
                  <a:prstClr val="black"/>
                </a:solidFill>
                <a:latin typeface="Arial"/>
                <a:ea typeface="微軟正黑體"/>
              </a:rPr>
              <a:t>MCU</a:t>
            </a:r>
            <a:r>
              <a:rPr lang="zh-TW" altLang="en-US" b="1" dirty="0">
                <a:solidFill>
                  <a:prstClr val="black"/>
                </a:solidFill>
                <a:latin typeface="Arial"/>
                <a:ea typeface="微軟正黑體"/>
              </a:rPr>
              <a:t>，進行後續位移驗證量測實驗</a:t>
            </a:r>
          </a:p>
        </p:txBody>
      </p:sp>
    </p:spTree>
    <p:extLst>
      <p:ext uri="{BB962C8B-B14F-4D97-AF65-F5344CB8AC3E}">
        <p14:creationId xmlns:p14="http://schemas.microsoft.com/office/powerpoint/2010/main" val="38033085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" grpId="0"/>
      <p:bldP spid="4" grpId="1"/>
      <p:bldP spid="54" grpId="0"/>
      <p:bldP spid="5" grpId="0" animBg="1"/>
      <p:bldP spid="58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8720</TotalTime>
  <Words>889</Words>
  <Application>Microsoft Office PowerPoint</Application>
  <PresentationFormat>如螢幕大小 (4:3)</PresentationFormat>
  <Paragraphs>224</Paragraphs>
  <Slides>14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2" baseType="lpstr">
      <vt:lpstr>微軟正黑體</vt:lpstr>
      <vt:lpstr>Arial</vt:lpstr>
      <vt:lpstr>Calibri</vt:lpstr>
      <vt:lpstr>Calibri Light</vt:lpstr>
      <vt:lpstr>Cambria Math</vt:lpstr>
      <vt:lpstr>Times New Roman</vt:lpstr>
      <vt:lpstr>Wingdings</vt:lpstr>
      <vt:lpstr>Office 佈景主題</vt:lpstr>
      <vt:lpstr>主軸熱變形即時量測設備開發與補償技術整合之研究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作品名稱</dc:title>
  <dc:creator>admin</dc:creator>
  <cp:lastModifiedBy>PMMC_7138</cp:lastModifiedBy>
  <cp:revision>306</cp:revision>
  <dcterms:created xsi:type="dcterms:W3CDTF">2024-06-07T10:24:26Z</dcterms:created>
  <dcterms:modified xsi:type="dcterms:W3CDTF">2024-07-24T09:53:40Z</dcterms:modified>
</cp:coreProperties>
</file>